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uFillTx/>
              </a:defRPr>
            </a:lvl1pPr>
          </a:lstStyle>
          <a:p>
            <a:fld id="{28223903-EE02-4A36-BB58-DCBE94C55C97}" type="datetimeFigureOut">
              <a:rPr lang="en-US" smtClean="0">
                <a:uFillTx/>
              </a:rPr>
              <a:t>5/20/2014</a:t>
            </a:fld>
            <a:endParaRPr lang="en-US">
              <a:uFillTx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endParaRPr lang="en-US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uFillTx/>
              </a:defRPr>
            </a:lvl1pPr>
          </a:lstStyle>
          <a:p>
            <a:fld id="{585130D5-F9FA-4733-AAB2-789088DCA765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36443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30D5-F9FA-4733-AAB2-789088DCA765}" type="slidenum">
              <a:rPr lang="en-US" smtClean="0">
                <a:uFillTx/>
              </a:rPr>
              <a:t>1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92409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30D5-F9FA-4733-AAB2-789088DCA765}" type="slidenum">
              <a:rPr lang="en-US" smtClean="0">
                <a:uFillTx/>
              </a:rPr>
              <a:t>6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901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r>
              <a:rPr lang="en-US" smtClean="0">
                <a:uFillTx/>
              </a:rPr>
              <a:t>Click to edit Master subtitle style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  <a:lvl6pPr>
              <a:defRPr sz="1800">
                <a:uFillTx/>
              </a:defRPr>
            </a:lvl6pPr>
            <a:lvl7pPr>
              <a:defRPr sz="1800">
                <a:uFillTx/>
              </a:defRPr>
            </a:lvl7pPr>
            <a:lvl8pPr>
              <a:defRPr sz="1800">
                <a:uFillTx/>
              </a:defRPr>
            </a:lvl8pPr>
            <a:lvl9pPr>
              <a:defRPr sz="18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  <a:lvl6pPr>
              <a:defRPr sz="1600">
                <a:uFillTx/>
              </a:defRPr>
            </a:lvl6pPr>
            <a:lvl7pPr>
              <a:defRPr sz="1600">
                <a:uFillTx/>
              </a:defRPr>
            </a:lvl7pPr>
            <a:lvl8pPr>
              <a:defRPr sz="1600">
                <a:uFillTx/>
              </a:defRPr>
            </a:lvl8pPr>
            <a:lvl9pPr>
              <a:defRPr sz="16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uFillTx/>
              </a:defRPr>
            </a:lvl1pPr>
            <a:lvl2pPr>
              <a:defRPr sz="2800">
                <a:uFillTx/>
              </a:defRPr>
            </a:lvl2pPr>
            <a:lvl3pPr>
              <a:defRPr sz="2400">
                <a:uFillTx/>
              </a:defRPr>
            </a:lvl3pPr>
            <a:lvl4pPr>
              <a:defRPr sz="2000">
                <a:uFillTx/>
              </a:defRPr>
            </a:lvl4pPr>
            <a:lvl5pPr>
              <a:defRPr sz="2000">
                <a:uFillTx/>
              </a:defRPr>
            </a:lvl5pPr>
            <a:lvl6pPr>
              <a:defRPr sz="2000">
                <a:uFillTx/>
              </a:defRPr>
            </a:lvl6pPr>
            <a:lvl7pPr>
              <a:defRPr sz="2000">
                <a:uFillTx/>
              </a:defRPr>
            </a:lvl7pPr>
            <a:lvl8pPr>
              <a:defRPr sz="2000">
                <a:uFillTx/>
              </a:defRPr>
            </a:lvl8pPr>
            <a:lvl9pPr>
              <a:defRPr sz="20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  <a:lvl2pPr marL="457200" indent="0">
              <a:buNone/>
              <a:defRPr sz="1200">
                <a:uFillTx/>
              </a:defRPr>
            </a:lvl2pPr>
            <a:lvl3pPr marL="914400" indent="0">
              <a:buNone/>
              <a:defRPr sz="1000">
                <a:uFillTx/>
              </a:defRPr>
            </a:lvl3pPr>
            <a:lvl4pPr marL="1371600" indent="0">
              <a:buNone/>
              <a:defRPr sz="900">
                <a:uFillTx/>
              </a:defRPr>
            </a:lvl4pPr>
            <a:lvl5pPr marL="1828800" indent="0">
              <a:buNone/>
              <a:defRPr sz="900">
                <a:uFillTx/>
              </a:defRPr>
            </a:lvl5pPr>
            <a:lvl6pPr marL="2286000" indent="0">
              <a:buNone/>
              <a:defRPr sz="900">
                <a:uFillTx/>
              </a:defRPr>
            </a:lvl6pPr>
            <a:lvl7pPr marL="2743200" indent="0">
              <a:buNone/>
              <a:defRPr sz="900">
                <a:uFillTx/>
              </a:defRPr>
            </a:lvl7pPr>
            <a:lvl8pPr marL="3200400" indent="0">
              <a:buNone/>
              <a:defRPr sz="900">
                <a:uFillTx/>
              </a:defRPr>
            </a:lvl8pPr>
            <a:lvl9pPr marL="3657600" indent="0">
              <a:buNone/>
              <a:defRPr sz="9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uFillTx/>
              </a:defRPr>
            </a:lvl1pPr>
          </a:lstStyle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uFillTx/>
              </a:defRPr>
            </a:lvl1pPr>
            <a:lvl2pPr marL="457200" indent="0">
              <a:buNone/>
              <a:defRPr sz="2800">
                <a:uFillTx/>
              </a:defRPr>
            </a:lvl2pPr>
            <a:lvl3pPr marL="914400" indent="0">
              <a:buNone/>
              <a:defRPr sz="2400">
                <a:uFillTx/>
              </a:defRPr>
            </a:lvl3pPr>
            <a:lvl4pPr marL="1371600" indent="0">
              <a:buNone/>
              <a:defRPr sz="2000">
                <a:uFillTx/>
              </a:defRPr>
            </a:lvl4pPr>
            <a:lvl5pPr marL="1828800" indent="0">
              <a:buNone/>
              <a:defRPr sz="2000">
                <a:uFillTx/>
              </a:defRPr>
            </a:lvl5pPr>
            <a:lvl6pPr marL="2286000" indent="0">
              <a:buNone/>
              <a:defRPr sz="2000">
                <a:uFillTx/>
              </a:defRPr>
            </a:lvl6pPr>
            <a:lvl7pPr marL="2743200" indent="0">
              <a:buNone/>
              <a:defRPr sz="2000">
                <a:uFillTx/>
              </a:defRPr>
            </a:lvl7pPr>
            <a:lvl8pPr marL="3200400" indent="0">
              <a:buNone/>
              <a:defRPr sz="2000">
                <a:uFillTx/>
              </a:defRPr>
            </a:lvl8pPr>
            <a:lvl9pPr marL="3657600" indent="0">
              <a:buNone/>
              <a:defRPr sz="2000">
                <a:uFillTx/>
              </a:defRPr>
            </a:lvl9pPr>
          </a:lstStyle>
          <a:p>
            <a:endParaRPr lang="en-US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  <a:lvl2pPr marL="457200" indent="0">
              <a:buNone/>
              <a:defRPr sz="1200">
                <a:uFillTx/>
              </a:defRPr>
            </a:lvl2pPr>
            <a:lvl3pPr marL="914400" indent="0">
              <a:buNone/>
              <a:defRPr sz="1000">
                <a:uFillTx/>
              </a:defRPr>
            </a:lvl3pPr>
            <a:lvl4pPr marL="1371600" indent="0">
              <a:buNone/>
              <a:defRPr sz="900">
                <a:uFillTx/>
              </a:defRPr>
            </a:lvl4pPr>
            <a:lvl5pPr marL="1828800" indent="0">
              <a:buNone/>
              <a:defRPr sz="900">
                <a:uFillTx/>
              </a:defRPr>
            </a:lvl5pPr>
            <a:lvl6pPr marL="2286000" indent="0">
              <a:buNone/>
              <a:defRPr sz="900">
                <a:uFillTx/>
              </a:defRPr>
            </a:lvl6pPr>
            <a:lvl7pPr marL="2743200" indent="0">
              <a:buNone/>
              <a:defRPr sz="900">
                <a:uFillTx/>
              </a:defRPr>
            </a:lvl7pPr>
            <a:lvl8pPr marL="3200400" indent="0">
              <a:buNone/>
              <a:defRPr sz="900">
                <a:uFillTx/>
              </a:defRPr>
            </a:lvl8pPr>
            <a:lvl9pPr marL="3657600" indent="0">
              <a:buNone/>
              <a:defRPr sz="900">
                <a:uFillTx/>
              </a:defRPr>
            </a:lvl9pPr>
          </a:lstStyle>
          <a:p>
            <a:pPr lvl="0"/>
            <a:r>
              <a:rPr lang="en-US" smtClean="0">
                <a:uFillTx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>
                <a:uFillTx/>
              </a:rPr>
              <a:t>Click to edit Master title style</a:t>
            </a:r>
            <a:endParaRPr lang="en-US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14D7737D-B2DB-4D1C-BC6B-8F72F6D95BAC}" type="datetimeFigureOut">
              <a:rPr lang="en-US" smtClean="0">
                <a:uFillTx/>
              </a:rPr>
              <a:pPr/>
              <a:t>5/20/2014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1119" y="2626528"/>
            <a:ext cx="9070088" cy="4276347"/>
          </a:xfrm>
          <a:solidFill>
            <a:srgbClr val="FF99CC"/>
          </a:solidFill>
        </p:spPr>
        <p:txBody>
          <a:bodyPr/>
          <a:lstStyle/>
          <a:p>
            <a:r>
              <a:rPr lang="en-US" sz="7200" dirty="0" smtClean="0">
                <a:solidFill>
                  <a:srgbClr val="003366"/>
                </a:solidFill>
                <a:uFillTx/>
                <a:latin typeface="Helvetica"/>
                <a:cs typeface="Arial"/>
              </a:rPr>
              <a:t>How do a brain processes </a:t>
            </a:r>
            <a:r>
              <a:rPr lang="en-US" sz="7200" b="1" dirty="0" smtClean="0">
                <a:solidFill>
                  <a:srgbClr val="003366"/>
                </a:solidFill>
                <a:uFillTx/>
                <a:latin typeface="Helvetica"/>
                <a:cs typeface="Arial"/>
              </a:rPr>
              <a:t>information?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5874" y="7920"/>
            <a:ext cx="9055586" cy="2608046"/>
          </a:xfrm>
          <a:solidFill>
            <a:srgbClr val="CCFFFF"/>
          </a:solidFill>
        </p:spPr>
        <p:txBody>
          <a:bodyPr/>
          <a:lstStyle/>
          <a:p>
            <a:r>
              <a:rPr lang="en-US" sz="4800" b="1" dirty="0" smtClean="0">
                <a:uFillTx/>
                <a:latin typeface="Arial"/>
                <a:cs typeface="Arial"/>
              </a:rPr>
              <a:t>Neoroscience related</a:t>
            </a:r>
            <a:r>
              <a:rPr lang="en-US" dirty="0" smtClean="0">
                <a:uFillTx/>
                <a:latin typeface="Arial"/>
                <a:cs typeface="Arial"/>
              </a:rPr>
              <a:t> </a:t>
            </a:r>
          </a:p>
          <a:p>
            <a:r>
              <a:rPr lang="en-US" dirty="0" smtClean="0">
                <a:uFillTx/>
                <a:latin typeface="Arial"/>
                <a:cs typeface="Arial"/>
              </a:rPr>
              <a:t>Philosophical aspects of 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4294967294"/>
          <p:cNvSpPr>
            <a:spLocks noGrp="1"/>
          </p:cNvSpPr>
          <p:nvPr>
            <p:ph type="ctrTitle"/>
          </p:nvPr>
        </p:nvSpPr>
        <p:spPr>
          <a:xfrm>
            <a:off x="31678" y="18479"/>
            <a:ext cx="9133439" cy="3389403"/>
          </a:xfrm>
          <a:solidFill>
            <a:srgbClr val="00CCFF"/>
          </a:solidFill>
        </p:spPr>
        <p:txBody>
          <a:bodyPr/>
          <a:lstStyle/>
          <a:p>
            <a:r>
              <a:rPr sz="4800">
                <a:uFillTx/>
                <a:latin typeface="Arial" charset="0"/>
              </a:rPr>
              <a:t>Brain: a collection of cells lead to 'consciousness',  'thoughts' &amp; 'actions'.!?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18" y="3397324"/>
            <a:ext cx="9122880" cy="3378843"/>
          </a:xfrm>
          <a:solidFill>
            <a:srgbClr val="CCFFFF"/>
          </a:solidFill>
        </p:spPr>
        <p:txBody>
          <a:bodyPr/>
          <a:lstStyle/>
          <a:p>
            <a:r>
              <a:rPr sz="7200">
                <a:solidFill>
                  <a:srgbClr val="993300"/>
                </a:solidFill>
                <a:uFillTx/>
                <a:latin typeface="Times New Roman" charset="0"/>
              </a:rPr>
              <a:t>Brains cause 'minds'.!?</a:t>
            </a:r>
          </a:p>
          <a:p>
            <a:r>
              <a:rPr sz="7200">
                <a:solidFill>
                  <a:srgbClr val="993300"/>
                </a:solidFill>
                <a:uFillTx/>
                <a:latin typeface="Times New Roman" charset="0"/>
              </a:rPr>
              <a:t>mystery &amp; misticism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4294967294"/>
          <p:cNvSpPr>
            <a:spLocks noGrp="1"/>
          </p:cNvSpPr>
          <p:nvPr>
            <p:ph type="ctrTitle"/>
          </p:nvPr>
        </p:nvSpPr>
        <p:spPr>
          <a:xfrm>
            <a:off x="31677" y="29038"/>
            <a:ext cx="9101765" cy="2227925"/>
          </a:xfrm>
          <a:solidFill>
            <a:srgbClr val="0000FF"/>
          </a:solidFill>
        </p:spPr>
        <p:txBody>
          <a:bodyPr/>
          <a:lstStyle/>
          <a:p>
            <a:r>
              <a:rPr sz="7200" b="1">
                <a:solidFill>
                  <a:srgbClr val="FFFF00"/>
                </a:solidFill>
                <a:uFillTx/>
                <a:latin typeface="Arial" charset="0"/>
              </a:rPr>
              <a:t>Moore's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60" y="2246405"/>
            <a:ext cx="9133440" cy="4624794"/>
          </a:xfrm>
          <a:solidFill>
            <a:srgbClr val="CCFFCC"/>
          </a:solidFill>
        </p:spPr>
        <p:txBody>
          <a:bodyPr/>
          <a:lstStyle/>
          <a:p>
            <a:endParaRPr sz="4800">
              <a:solidFill>
                <a:srgbClr val="008000"/>
              </a:solidFill>
              <a:uFillTx/>
              <a:latin typeface="Georgia" charset="0"/>
            </a:endParaRPr>
          </a:p>
          <a:p>
            <a:r>
              <a:rPr sz="4800">
                <a:solidFill>
                  <a:srgbClr val="008000"/>
                </a:solidFill>
                <a:uFillTx/>
                <a:latin typeface="Georgia" charset="0"/>
              </a:rPr>
              <a:t>The CPU's gate count will equal the brain' neoron count arround 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4294967294"/>
          <p:cNvSpPr>
            <a:spLocks noGrp="1"/>
          </p:cNvSpPr>
          <p:nvPr>
            <p:ph type="ctrTitle"/>
          </p:nvPr>
        </p:nvSpPr>
        <p:spPr>
          <a:xfrm>
            <a:off x="0" y="7920"/>
            <a:ext cx="9144000" cy="3592529"/>
          </a:xfrm>
          <a:solidFill>
            <a:srgbClr val="CCFFFF"/>
          </a:solidFill>
        </p:spPr>
        <p:txBody>
          <a:bodyPr/>
          <a:lstStyle/>
          <a:p>
            <a:pPr lvl="0"/>
            <a:endParaRPr/>
          </a:p>
          <a:p>
            <a:pPr lvl="0"/>
            <a:r>
              <a:rPr sz="3600" b="1" i="0" u="none">
                <a:solidFill>
                  <a:srgbClr val="008000"/>
                </a:solidFill>
                <a:uFillTx/>
                <a:latin typeface="Georgia" charset="0"/>
              </a:rPr>
              <a:t>The number of transistors per square inch doubles every 1 to 1.5 years.</a:t>
            </a:r>
            <a:r>
              <a:rPr sz="3600" b="0" i="0" u="none">
                <a:solidFill>
                  <a:srgbClr val="008000"/>
                </a:solidFill>
                <a:uFillTx/>
                <a:latin typeface="Georgia" charset="0"/>
              </a:rPr>
              <a:t> </a:t>
            </a:r>
          </a:p>
          <a:p>
            <a:pPr lvl="0"/>
            <a:endParaRPr sz="3600" b="0" i="0" u="none">
              <a:solidFill>
                <a:srgbClr val="008000"/>
              </a:solidFill>
              <a:uFillTx/>
              <a:latin typeface="Georgia" charset="0"/>
            </a:endParaRPr>
          </a:p>
          <a:p>
            <a:pPr lvl="0"/>
            <a:r>
              <a:rPr sz="3600" b="0" i="0" u="none">
                <a:solidFill>
                  <a:srgbClr val="008000"/>
                </a:solidFill>
                <a:uFillTx/>
                <a:latin typeface="Georgia" charset="0"/>
              </a:rPr>
              <a:t>Human brain capacity doubles roughly every 2 to 4 million years.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59" y="3597943"/>
            <a:ext cx="9112327" cy="3209902"/>
          </a:xfrm>
          <a:solidFill>
            <a:srgbClr val="CCFFCC"/>
          </a:solidFill>
        </p:spPr>
        <p:txBody>
          <a:bodyPr/>
          <a:lstStyle/>
          <a:p>
            <a:endParaRPr sz="3600">
              <a:uFillTx/>
              <a:latin typeface="Archivo Narrow" charset="0"/>
            </a:endParaRPr>
          </a:p>
          <a:p>
            <a:r>
              <a:rPr sz="3600">
                <a:uFillTx/>
                <a:latin typeface="Archivo Narrow" charset="0"/>
              </a:rPr>
              <a:t>Even though a computer is a million times faster in raw switching speed, the brain ends up being 1,00,000 times faster at what it does.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294967294"/>
          <p:cNvSpPr>
            <a:spLocks noGrp="1"/>
          </p:cNvSpPr>
          <p:nvPr>
            <p:ph type="ctrTitle"/>
          </p:nvPr>
        </p:nvSpPr>
        <p:spPr>
          <a:xfrm>
            <a:off x="21119" y="39597"/>
            <a:ext cx="9101764" cy="6810482"/>
          </a:xfrm>
          <a:solidFill>
            <a:srgbClr val="000080"/>
          </a:solidFill>
        </p:spPr>
        <p:txBody>
          <a:bodyPr/>
          <a:lstStyle/>
          <a:p>
            <a:r>
              <a:rPr sz="4800" b="0">
                <a:solidFill>
                  <a:srgbClr val="FFFF00"/>
                </a:solidFill>
                <a:uFillTx/>
                <a:latin typeface="Courier" charset="0"/>
              </a:rPr>
              <a:t>The prediction of CGT</a:t>
            </a:r>
            <a:r>
              <a:rPr sz="4800" b="1">
                <a:solidFill>
                  <a:srgbClr val="FFFF00"/>
                </a:solidFill>
                <a:uFillTx/>
                <a:latin typeface="Courier" charset="0"/>
              </a:rPr>
              <a:t> </a:t>
            </a:r>
            <a:r>
              <a:rPr sz="4800" b="1" u="sng">
                <a:solidFill>
                  <a:srgbClr val="FFFF00"/>
                </a:solidFill>
                <a:uFillTx/>
                <a:latin typeface="Courier" charset="0"/>
              </a:rPr>
              <a:t>Constant Gap Theory </a:t>
            </a:r>
          </a:p>
          <a:p>
            <a:endParaRPr sz="4800" b="1">
              <a:solidFill>
                <a:srgbClr val="FFFF00"/>
              </a:solidFill>
              <a:uFillTx/>
              <a:latin typeface="Courier" charset="0"/>
            </a:endParaRPr>
          </a:p>
          <a:p>
            <a:r>
              <a:rPr sz="4800" b="1">
                <a:solidFill>
                  <a:srgbClr val="FFFF00"/>
                </a:solidFill>
                <a:uFillTx/>
                <a:latin typeface="Courier" charset="0"/>
              </a:rPr>
              <a:t>A kind of Parallalism </a:t>
            </a:r>
          </a:p>
          <a:p>
            <a:endParaRPr sz="4800" b="1">
              <a:solidFill>
                <a:srgbClr val="FFFF00"/>
              </a:solidFill>
              <a:uFillTx/>
              <a:latin typeface="Courier" charset="0"/>
            </a:endParaRPr>
          </a:p>
          <a:p>
            <a:r>
              <a:rPr sz="4800" b="1">
                <a:solidFill>
                  <a:srgbClr val="FFFF00"/>
                </a:solidFill>
                <a:uFillTx/>
                <a:latin typeface="Courier" charset="0"/>
              </a:rPr>
              <a:t>no matter anybody has set it or not.!?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uFillTx/>
              </a:rPr>
              <a:t>Psychology related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uFillTx/>
              </a:rPr>
              <a:t/>
            </a:r>
            <a:br>
              <a:rPr lang="en-US" sz="3200" dirty="0" smtClean="0">
                <a:solidFill>
                  <a:schemeClr val="tx2">
                    <a:lumMod val="75000"/>
                  </a:schemeClr>
                </a:solidFill>
                <a:uFillTx/>
              </a:rPr>
            </a:b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uFillTx/>
              </a:rPr>
              <a:t>Philosophical Aspects of 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uFillTx/>
            </a:endParaRPr>
          </a:p>
          <a:p>
            <a:pPr marL="0" indent="0" algn="ctr">
              <a:buNone/>
            </a:pPr>
            <a:r>
              <a:rPr lang="en-US" sz="3600" dirty="0" smtClean="0">
                <a:uFillTx/>
              </a:rPr>
              <a:t>Subjectivity and objectivity in psychology</a:t>
            </a:r>
          </a:p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Behaviorism</a:t>
            </a:r>
          </a:p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r>
              <a:rPr lang="en-US" sz="3600" dirty="0" smtClean="0"/>
              <a:t>“mental constructs” like </a:t>
            </a:r>
            <a:r>
              <a:rPr lang="en-US" sz="3600" dirty="0"/>
              <a:t>k</a:t>
            </a:r>
            <a:r>
              <a:rPr lang="en-US" sz="3600" dirty="0" smtClean="0"/>
              <a:t>nowledge, beliefs, goals and reasoning as merely </a:t>
            </a:r>
          </a:p>
          <a:p>
            <a:pPr marL="0" indent="0" algn="ctr">
              <a:buNone/>
            </a:pPr>
            <a:endParaRPr lang="en-US" sz="900" b="1" dirty="0" smtClean="0"/>
          </a:p>
          <a:p>
            <a:pPr marL="0" indent="0" algn="ctr">
              <a:buNone/>
            </a:pPr>
            <a:endParaRPr lang="en-US" sz="900" b="1" dirty="0"/>
          </a:p>
          <a:p>
            <a:pPr marL="0" indent="0" algn="ctr">
              <a:buNone/>
            </a:pPr>
            <a:r>
              <a:rPr lang="en-US" sz="3600" b="1" dirty="0" smtClean="0"/>
              <a:t>“Folk-psychology”</a:t>
            </a:r>
            <a:endParaRPr lang="en-US" b="1" dirty="0" smtClean="0">
              <a:uFillTx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Cognitive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The view of the brain as an information-processing device, which is a principal characteristic of cognitive psychology.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‘mental term’ as beliefs and goals are just as pressure and temperature of gases.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78395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Three key steps of</a:t>
            </a:r>
            <a:br>
              <a:rPr lang="en-US" dirty="0" smtClean="0"/>
            </a:br>
            <a:r>
              <a:rPr lang="en-US" b="1" dirty="0" smtClean="0">
                <a:solidFill>
                  <a:srgbClr val="FFFF00"/>
                </a:solidFill>
              </a:rPr>
              <a:t>Knowledge-based argument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endParaRPr lang="en-US" sz="800" dirty="0" smtClean="0"/>
          </a:p>
          <a:p>
            <a:pPr marL="514350" indent="-514350">
              <a:buAutoNum type="arabicParenBoth"/>
            </a:pPr>
            <a:endParaRPr lang="en-US" sz="800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The stimulus must be translated into an internal representation</a:t>
            </a:r>
            <a:endParaRPr lang="en-US" sz="800" dirty="0"/>
          </a:p>
          <a:p>
            <a:pPr marL="514350" indent="-514350">
              <a:buAutoNum type="arabicParenBoth"/>
            </a:pPr>
            <a:endParaRPr lang="en-US" sz="800" dirty="0" smtClean="0"/>
          </a:p>
          <a:p>
            <a:pPr marL="514350" indent="-514350">
              <a:buAutoNum type="arabicParenBoth"/>
            </a:pPr>
            <a:endParaRPr lang="en-US" sz="800" dirty="0"/>
          </a:p>
          <a:p>
            <a:pPr marL="514350" indent="-514350">
              <a:buAutoNum type="arabicParenBoth"/>
            </a:pPr>
            <a:r>
              <a:rPr lang="en-US" dirty="0" smtClean="0"/>
              <a:t>The representation is manipulated by cognitive processes to derive new internal representations</a:t>
            </a:r>
          </a:p>
          <a:p>
            <a:pPr marL="514350" indent="-514350">
              <a:buAutoNum type="arabicParenBoth"/>
            </a:pPr>
            <a:endParaRPr lang="en-US" dirty="0"/>
          </a:p>
          <a:p>
            <a:pPr marL="514350" indent="-514350">
              <a:buAutoNum type="arabicParenBoth"/>
            </a:pPr>
            <a:r>
              <a:rPr lang="en-US" dirty="0" smtClean="0"/>
              <a:t>These are in turn translated back into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11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Cognitive Science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Computer models could be used to address the psychology of memory, language and logical thinking, respectively.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Cognitive theory should be like a computer program, i.e., it should describe a detailed information-processing mechanism.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0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40</TotalTime>
  <Words>261</Words>
  <Application>Microsoft Office PowerPoint</Application>
  <PresentationFormat>On-screen Show (4:3)</PresentationFormat>
  <Paragraphs>51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Archivo Narrow</vt:lpstr>
      <vt:lpstr>Arial</vt:lpstr>
      <vt:lpstr>Calibri</vt:lpstr>
      <vt:lpstr>Courier</vt:lpstr>
      <vt:lpstr>Georgia</vt:lpstr>
      <vt:lpstr>Helvetica</vt:lpstr>
      <vt:lpstr>Times New Roman</vt:lpstr>
      <vt:lpstr>Office Theme</vt:lpstr>
      <vt:lpstr>Neoroscience related  Philosophical aspects of AI</vt:lpstr>
      <vt:lpstr>Brain: a collection of cells lead to 'consciousness',  'thoughts' &amp; 'actions'.!?</vt:lpstr>
      <vt:lpstr>Moore's Law</vt:lpstr>
      <vt:lpstr> The number of transistors per square inch doubles every 1 to 1.5 years.   Human brain capacity doubles roughly every 2 to 4 million years.</vt:lpstr>
      <vt:lpstr>The prediction of CGT Constant Gap Theory   A kind of Parallalism   no matter anybody has set it or not.!?</vt:lpstr>
      <vt:lpstr>Psychology related  Philosophical Aspects of AI</vt:lpstr>
      <vt:lpstr>Cognitive psychology</vt:lpstr>
      <vt:lpstr>Three key steps of Knowledge-based argument</vt:lpstr>
      <vt:lpstr>Cognitive Science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Neoroscience related  Philosophical aspects of AI</dc:title>
  <dc:subject/>
  <dc:creator>User</dc:creator>
  <cp:keywords/>
  <dc:description/>
  <cp:lastModifiedBy>Mohammad Hoque</cp:lastModifiedBy>
  <cp:revision>7</cp:revision>
  <dcterms:created xsi:type="dcterms:W3CDTF">2012-03-20T13:20:32Z</dcterms:created>
  <dcterms:modified xsi:type="dcterms:W3CDTF">2014-05-20T02:21:23Z</dcterms:modified>
  <cp:category/>
</cp:coreProperties>
</file>