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1B133-0D74-4B84-A2C1-3B4D3307C09A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DAB2F-4BF6-4491-B95E-762F860E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82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1B133-0D74-4B84-A2C1-3B4D3307C09A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DAB2F-4BF6-4491-B95E-762F860E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20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1B133-0D74-4B84-A2C1-3B4D3307C09A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DAB2F-4BF6-4491-B95E-762F860E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20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1B133-0D74-4B84-A2C1-3B4D3307C09A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DAB2F-4BF6-4491-B95E-762F860E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1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1B133-0D74-4B84-A2C1-3B4D3307C09A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DAB2F-4BF6-4491-B95E-762F860E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308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1B133-0D74-4B84-A2C1-3B4D3307C09A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DAB2F-4BF6-4491-B95E-762F860E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606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1B133-0D74-4B84-A2C1-3B4D3307C09A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DAB2F-4BF6-4491-B95E-762F860E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43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1B133-0D74-4B84-A2C1-3B4D3307C09A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DAB2F-4BF6-4491-B95E-762F860E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865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1B133-0D74-4B84-A2C1-3B4D3307C09A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DAB2F-4BF6-4491-B95E-762F860E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2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1B133-0D74-4B84-A2C1-3B4D3307C09A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DAB2F-4BF6-4491-B95E-762F860E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00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1B133-0D74-4B84-A2C1-3B4D3307C09A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DAB2F-4BF6-4491-B95E-762F860E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1B133-0D74-4B84-A2C1-3B4D3307C09A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DAB2F-4BF6-4491-B95E-762F860E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095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2362200"/>
          </a:xfrm>
        </p:spPr>
        <p:txBody>
          <a:bodyPr/>
          <a:lstStyle/>
          <a:p>
            <a:r>
              <a:rPr lang="en-US" sz="8000" b="1" dirty="0" smtClean="0"/>
              <a:t>Foundationalism</a:t>
            </a:r>
            <a:endParaRPr lang="en-US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29718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002060"/>
                </a:solidFill>
              </a:rPr>
              <a:t>Basic Structure</a:t>
            </a:r>
          </a:p>
          <a:p>
            <a:r>
              <a:rPr lang="en-US" sz="6000" b="1" dirty="0">
                <a:solidFill>
                  <a:srgbClr val="002060"/>
                </a:solidFill>
              </a:rPr>
              <a:t>Super-structure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820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06762"/>
          </a:xfrm>
        </p:spPr>
        <p:txBody>
          <a:bodyPr>
            <a:normAutofit/>
          </a:bodyPr>
          <a:lstStyle/>
          <a:p>
            <a:r>
              <a:rPr lang="en-US" sz="9600" b="1" dirty="0"/>
              <a:t>H = E + 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2316163"/>
          </a:xfrm>
        </p:spPr>
        <p:txBody>
          <a:bodyPr/>
          <a:lstStyle/>
          <a:p>
            <a:pPr marL="0" indent="0" algn="ctr">
              <a:buNone/>
            </a:pPr>
            <a:r>
              <a:rPr lang="en-US" sz="5400" dirty="0" smtClean="0"/>
              <a:t>(</a:t>
            </a:r>
            <a:r>
              <a:rPr lang="en-US" sz="5400" dirty="0"/>
              <a:t>M is suitable track-record of memories</a:t>
            </a:r>
            <a:r>
              <a:rPr lang="en-US" sz="5400" dirty="0" smtClean="0"/>
              <a:t>)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507250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78162"/>
          </a:xfrm>
        </p:spPr>
        <p:txBody>
          <a:bodyPr/>
          <a:lstStyle/>
          <a:p>
            <a:r>
              <a:rPr lang="en-US" sz="8800" b="1" dirty="0">
                <a:solidFill>
                  <a:srgbClr val="7030A0"/>
                </a:solidFill>
              </a:rPr>
              <a:t>EB foundationalism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544763"/>
          </a:xfrm>
        </p:spPr>
        <p:txBody>
          <a:bodyPr/>
          <a:lstStyle/>
          <a:p>
            <a:pPr marL="0" indent="0" algn="ctr">
              <a:buNone/>
            </a:pPr>
            <a:r>
              <a:rPr lang="en-US" sz="6600" b="1" dirty="0" smtClean="0"/>
              <a:t>from </a:t>
            </a:r>
            <a:r>
              <a:rPr lang="en-US" sz="6600" b="1" dirty="0"/>
              <a:t>externalist and </a:t>
            </a:r>
            <a:r>
              <a:rPr lang="en-US" sz="6600" b="1" dirty="0" err="1"/>
              <a:t>internalist</a:t>
            </a:r>
            <a:r>
              <a:rPr lang="en-US" sz="6600" b="1" dirty="0"/>
              <a:t> position.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075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92562"/>
          </a:xfrm>
        </p:spPr>
        <p:txBody>
          <a:bodyPr/>
          <a:lstStyle/>
          <a:p>
            <a:r>
              <a:rPr lang="en-US" sz="5400" b="1" dirty="0"/>
              <a:t>The justificatory relation between basic and </a:t>
            </a:r>
            <a:r>
              <a:rPr lang="en-US" sz="5400" b="1" dirty="0" err="1"/>
              <a:t>nonbasic</a:t>
            </a:r>
            <a:r>
              <a:rPr lang="en-US" sz="5400" b="1" dirty="0"/>
              <a:t> beliefs could be deductive or non-deductive.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477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/>
              <a:t>The </a:t>
            </a:r>
            <a:r>
              <a:rPr lang="en-US" sz="4400" dirty="0"/>
              <a:t>first one is very tough.</a:t>
            </a:r>
          </a:p>
        </p:txBody>
      </p:sp>
    </p:spTree>
    <p:extLst>
      <p:ext uri="{BB962C8B-B14F-4D97-AF65-F5344CB8AC3E}">
        <p14:creationId xmlns:p14="http://schemas.microsoft.com/office/powerpoint/2010/main" val="4220668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810000"/>
          </a:xfrm>
          <a:solidFill>
            <a:schemeClr val="bg2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en-US" sz="6600" b="1" dirty="0" smtClean="0"/>
              <a:t>Basic Beliefs </a:t>
            </a:r>
            <a:br>
              <a:rPr lang="en-US" sz="6600" b="1" dirty="0" smtClean="0"/>
            </a:br>
            <a:r>
              <a:rPr lang="en-US" sz="6600" b="1" dirty="0" smtClean="0"/>
              <a:t>and </a:t>
            </a:r>
            <a:br>
              <a:rPr lang="en-US" sz="6600" b="1" dirty="0" smtClean="0"/>
            </a:br>
            <a:r>
              <a:rPr lang="en-US" sz="6600" b="1" dirty="0" smtClean="0"/>
              <a:t>Non-basic Beliefs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14800"/>
            <a:ext cx="8229600" cy="228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b="1" dirty="0" smtClean="0"/>
              <a:t>Doxastic </a:t>
            </a:r>
            <a:r>
              <a:rPr lang="en-US" sz="6000" b="1" dirty="0" err="1" smtClean="0"/>
              <a:t>Basicality</a:t>
            </a:r>
            <a:r>
              <a:rPr lang="en-US" sz="6000" b="1" dirty="0" smtClean="0"/>
              <a:t> (DB)</a:t>
            </a:r>
          </a:p>
          <a:p>
            <a:pPr marL="0" indent="0">
              <a:buNone/>
            </a:pPr>
            <a:r>
              <a:rPr lang="en-US" sz="6000" b="1" dirty="0" smtClean="0"/>
              <a:t>Epistemic </a:t>
            </a:r>
            <a:r>
              <a:rPr lang="en-US" sz="6000" b="1" dirty="0" err="1" smtClean="0"/>
              <a:t>Basicality</a:t>
            </a:r>
            <a:r>
              <a:rPr lang="en-US" sz="6000" b="1" dirty="0" smtClean="0"/>
              <a:t> (EB)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929603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1910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(B) It appears to me that, that hat is blue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(E) The hat looks blue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(H) That hat is blue.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0"/>
            <a:ext cx="8229600" cy="2316163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b="1" dirty="0"/>
              <a:t>Epistemic privilege: </a:t>
            </a:r>
            <a:r>
              <a:rPr lang="en-US" sz="4800" b="1" i="1" dirty="0"/>
              <a:t>infallibility, </a:t>
            </a:r>
            <a:r>
              <a:rPr lang="en-US" sz="4800" b="1" i="1" dirty="0" err="1"/>
              <a:t>indubitability</a:t>
            </a:r>
            <a:r>
              <a:rPr lang="en-US" sz="4800" b="1" i="1" dirty="0"/>
              <a:t> or incorrigibility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409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5400" dirty="0">
                <a:solidFill>
                  <a:srgbClr val="002060"/>
                </a:solidFill>
              </a:rPr>
              <a:t>A subjects basic beliefs are made up of  </a:t>
            </a:r>
            <a:r>
              <a:rPr lang="en-US" sz="5400" b="1" dirty="0">
                <a:solidFill>
                  <a:srgbClr val="002060"/>
                </a:solidFill>
              </a:rPr>
              <a:t>introspective beliefs of his mental states</a:t>
            </a:r>
            <a:r>
              <a:rPr lang="en-US" sz="5400" dirty="0">
                <a:solidFill>
                  <a:srgbClr val="002060"/>
                </a:solidFill>
              </a:rPr>
              <a:t>, of which perceptual experiences make up one subset.</a:t>
            </a:r>
          </a:p>
        </p:txBody>
      </p:sp>
    </p:spTree>
    <p:extLst>
      <p:ext uri="{BB962C8B-B14F-4D97-AF65-F5344CB8AC3E}">
        <p14:creationId xmlns:p14="http://schemas.microsoft.com/office/powerpoint/2010/main" val="478647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en-US" sz="6000" b="1" dirty="0"/>
              <a:t>Experiential Foundationalism: (E) The hat looks blue. – mental state of perceptual experience</a:t>
            </a:r>
            <a:br>
              <a:rPr lang="en-US" sz="6000" b="1" dirty="0"/>
            </a:br>
            <a:r>
              <a:rPr lang="en-US" sz="6000" b="1" dirty="0"/>
              <a:t>EF is less restrictive</a:t>
            </a:r>
            <a:r>
              <a:rPr lang="en-US" sz="6000" b="1" dirty="0" smtClean="0"/>
              <a:t>.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705010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11762"/>
          </a:xfrm>
        </p:spPr>
        <p:txBody>
          <a:bodyPr>
            <a:normAutofit/>
          </a:bodyPr>
          <a:lstStyle/>
          <a:p>
            <a:r>
              <a:rPr lang="en-US" sz="7200" b="1" dirty="0"/>
              <a:t>(H) That hat is blue. </a:t>
            </a:r>
            <a:r>
              <a:rPr lang="en-US" sz="7200" b="1" dirty="0" smtClean="0"/>
              <a:t/>
            </a:r>
            <a:br>
              <a:rPr lang="en-US" sz="7200" b="1" dirty="0" smtClean="0"/>
            </a:br>
            <a:r>
              <a:rPr lang="en-US" sz="7200" b="1" dirty="0" smtClean="0"/>
              <a:t>– </a:t>
            </a:r>
            <a:r>
              <a:rPr lang="en-US" sz="7200" b="1" dirty="0"/>
              <a:t>Non-basic in PF </a:t>
            </a:r>
            <a:r>
              <a:rPr lang="en-US" sz="7200" b="1" dirty="0" smtClean="0"/>
              <a:t/>
            </a:r>
            <a:br>
              <a:rPr lang="en-US" sz="7200" b="1" dirty="0" smtClean="0"/>
            </a:br>
            <a:r>
              <a:rPr lang="en-US" sz="7200" b="1" dirty="0" smtClean="0"/>
              <a:t>but </a:t>
            </a:r>
            <a:r>
              <a:rPr lang="en-US" sz="7200" b="1" dirty="0"/>
              <a:t>basic in EF</a:t>
            </a:r>
            <a:r>
              <a:rPr lang="en-US" sz="7200" b="1" dirty="0" smtClean="0"/>
              <a:t>.</a:t>
            </a:r>
            <a:endParaRPr lang="en-US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53000"/>
            <a:ext cx="8229600" cy="1173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PF = </a:t>
            </a:r>
            <a:r>
              <a:rPr lang="en-US" dirty="0" err="1" smtClean="0"/>
              <a:t>Priviliege</a:t>
            </a:r>
            <a:r>
              <a:rPr lang="en-US" dirty="0" smtClean="0"/>
              <a:t> Foundationalism </a:t>
            </a:r>
          </a:p>
          <a:p>
            <a:pPr marL="0" indent="0">
              <a:buNone/>
            </a:pPr>
            <a:r>
              <a:rPr lang="en-US" dirty="0" smtClean="0"/>
              <a:t>EF= </a:t>
            </a:r>
            <a:r>
              <a:rPr lang="en-US" dirty="0" err="1" smtClean="0"/>
              <a:t>Experiencetial</a:t>
            </a:r>
            <a:r>
              <a:rPr lang="en-US" dirty="0" smtClean="0"/>
              <a:t> Foundationalism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495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59162"/>
          </a:xfrm>
        </p:spPr>
        <p:txBody>
          <a:bodyPr>
            <a:normAutofit/>
          </a:bodyPr>
          <a:lstStyle/>
          <a:p>
            <a:r>
              <a:rPr lang="en-US" sz="8000" b="1" dirty="0"/>
              <a:t>Epistemic </a:t>
            </a:r>
            <a:r>
              <a:rPr lang="en-US" sz="8000" b="1" dirty="0" err="1"/>
              <a:t>Basicality</a:t>
            </a:r>
            <a:r>
              <a:rPr lang="en-US" sz="8000" b="1" dirty="0"/>
              <a:t> (EB</a:t>
            </a:r>
            <a:r>
              <a:rPr lang="en-US" sz="8000" b="1" dirty="0" smtClean="0"/>
              <a:t>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8229600" cy="2239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solidFill>
                  <a:srgbClr val="C00000"/>
                </a:solidFill>
              </a:rPr>
              <a:t>EB is more rigid than DB</a:t>
            </a:r>
          </a:p>
        </p:txBody>
      </p:sp>
    </p:spTree>
    <p:extLst>
      <p:ext uri="{BB962C8B-B14F-4D97-AF65-F5344CB8AC3E}">
        <p14:creationId xmlns:p14="http://schemas.microsoft.com/office/powerpoint/2010/main" val="3592525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/>
          </a:bodyPr>
          <a:lstStyle/>
          <a:p>
            <a:r>
              <a:rPr lang="en-US" sz="9600" b="1" dirty="0">
                <a:solidFill>
                  <a:srgbClr val="7030A0"/>
                </a:solidFill>
              </a:rPr>
              <a:t>The J-Question</a:t>
            </a:r>
            <a:r>
              <a:rPr lang="en-US" sz="9600" b="1" dirty="0" smtClean="0">
                <a:solidFill>
                  <a:srgbClr val="7030A0"/>
                </a:solidFill>
              </a:rPr>
              <a:t>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620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5400" b="1" dirty="0"/>
              <a:t>Why are perceptual experiences a source of justification?</a:t>
            </a:r>
          </a:p>
        </p:txBody>
      </p:sp>
    </p:spTree>
    <p:extLst>
      <p:ext uri="{BB962C8B-B14F-4D97-AF65-F5344CB8AC3E}">
        <p14:creationId xmlns:p14="http://schemas.microsoft.com/office/powerpoint/2010/main" val="666426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2819400"/>
          </a:xfrm>
        </p:spPr>
        <p:txBody>
          <a:bodyPr>
            <a:normAutofit/>
          </a:bodyPr>
          <a:lstStyle/>
          <a:p>
            <a:r>
              <a:rPr lang="en-US" sz="7200" b="1" dirty="0"/>
              <a:t>The compromise position: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9600" b="1" dirty="0" err="1" smtClean="0">
                <a:solidFill>
                  <a:srgbClr val="C00000"/>
                </a:solidFill>
              </a:rPr>
              <a:t>Founda-coherentism</a:t>
            </a:r>
            <a:r>
              <a:rPr lang="en-US" sz="9600" b="1" dirty="0">
                <a:solidFill>
                  <a:srgbClr val="C00000"/>
                </a:solidFill>
              </a:rPr>
              <a:t>!?</a:t>
            </a:r>
          </a:p>
        </p:txBody>
      </p:sp>
    </p:spTree>
    <p:extLst>
      <p:ext uri="{BB962C8B-B14F-4D97-AF65-F5344CB8AC3E}">
        <p14:creationId xmlns:p14="http://schemas.microsoft.com/office/powerpoint/2010/main" val="3019055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166</Words>
  <Application>Microsoft Office PowerPoint</Application>
  <PresentationFormat>On-screen Show (4:3)</PresentationFormat>
  <Paragraphs>25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Foundationalism</vt:lpstr>
      <vt:lpstr>Basic Beliefs  and  Non-basic Beliefs</vt:lpstr>
      <vt:lpstr>(B) It appears to me that, that hat is blue. (E) The hat looks blue. (H) That hat is blue.</vt:lpstr>
      <vt:lpstr>A subjects basic beliefs are made up of  introspective beliefs of his mental states, of which perceptual experiences make up one subset.</vt:lpstr>
      <vt:lpstr>Experiential Foundationalism: (E) The hat looks blue. – mental state of perceptual experience EF is less restrictive.</vt:lpstr>
      <vt:lpstr>(H) That hat is blue.  – Non-basic in PF  but basic in EF.</vt:lpstr>
      <vt:lpstr>Epistemic Basicality (EB) </vt:lpstr>
      <vt:lpstr>The J-Question: </vt:lpstr>
      <vt:lpstr>The compromise position:</vt:lpstr>
      <vt:lpstr>H = E + M</vt:lpstr>
      <vt:lpstr>EB foundationalism</vt:lpstr>
      <vt:lpstr>The justificatory relation between basic and nonbasic beliefs could be deductive or non-deductive.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Foundationalism</dc:title>
  <dc:creator>Personal</dc:creator>
  <cp:lastModifiedBy>Personal</cp:lastModifiedBy>
  <cp:revision>5</cp:revision>
  <dcterms:created xsi:type="dcterms:W3CDTF">2012-05-28T02:52:46Z</dcterms:created>
  <dcterms:modified xsi:type="dcterms:W3CDTF">2012-05-29T02:59:05Z</dcterms:modified>
</cp:coreProperties>
</file>