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2" d="100"/>
          <a:sy n="52" d="100"/>
        </p:scale>
        <p:origin x="-523"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F8A045-12D2-4A9D-857C-FEBD975B086E}" type="datetimeFigureOut">
              <a:rPr lang="en-US" smtClean="0"/>
              <a:t>7/4/2012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CF27E-016E-405C-9F64-BED9C36D68EA}" type="slidenum">
              <a:rPr lang="en-US" smtClean="0"/>
              <a:t>‹#›</a:t>
            </a:fld>
            <a:endParaRPr lang="en-US"/>
          </a:p>
        </p:txBody>
      </p:sp>
    </p:spTree>
    <p:extLst>
      <p:ext uri="{BB962C8B-B14F-4D97-AF65-F5344CB8AC3E}">
        <p14:creationId xmlns:p14="http://schemas.microsoft.com/office/powerpoint/2010/main" val="78789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F8A045-12D2-4A9D-857C-FEBD975B086E}" type="datetimeFigureOut">
              <a:rPr lang="en-US" smtClean="0"/>
              <a:t>7/4/2012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CF27E-016E-405C-9F64-BED9C36D68EA}" type="slidenum">
              <a:rPr lang="en-US" smtClean="0"/>
              <a:t>‹#›</a:t>
            </a:fld>
            <a:endParaRPr lang="en-US"/>
          </a:p>
        </p:txBody>
      </p:sp>
    </p:spTree>
    <p:extLst>
      <p:ext uri="{BB962C8B-B14F-4D97-AF65-F5344CB8AC3E}">
        <p14:creationId xmlns:p14="http://schemas.microsoft.com/office/powerpoint/2010/main" val="2896675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F8A045-12D2-4A9D-857C-FEBD975B086E}" type="datetimeFigureOut">
              <a:rPr lang="en-US" smtClean="0"/>
              <a:t>7/4/2012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CF27E-016E-405C-9F64-BED9C36D68EA}" type="slidenum">
              <a:rPr lang="en-US" smtClean="0"/>
              <a:t>‹#›</a:t>
            </a:fld>
            <a:endParaRPr lang="en-US"/>
          </a:p>
        </p:txBody>
      </p:sp>
    </p:spTree>
    <p:extLst>
      <p:ext uri="{BB962C8B-B14F-4D97-AF65-F5344CB8AC3E}">
        <p14:creationId xmlns:p14="http://schemas.microsoft.com/office/powerpoint/2010/main" val="2816581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F8A045-12D2-4A9D-857C-FEBD975B086E}" type="datetimeFigureOut">
              <a:rPr lang="en-US" smtClean="0"/>
              <a:t>7/4/2012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CF27E-016E-405C-9F64-BED9C36D68EA}" type="slidenum">
              <a:rPr lang="en-US" smtClean="0"/>
              <a:t>‹#›</a:t>
            </a:fld>
            <a:endParaRPr lang="en-US"/>
          </a:p>
        </p:txBody>
      </p:sp>
    </p:spTree>
    <p:extLst>
      <p:ext uri="{BB962C8B-B14F-4D97-AF65-F5344CB8AC3E}">
        <p14:creationId xmlns:p14="http://schemas.microsoft.com/office/powerpoint/2010/main" val="2250610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F8A045-12D2-4A9D-857C-FEBD975B086E}" type="datetimeFigureOut">
              <a:rPr lang="en-US" smtClean="0"/>
              <a:t>7/4/2012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CF27E-016E-405C-9F64-BED9C36D68EA}" type="slidenum">
              <a:rPr lang="en-US" smtClean="0"/>
              <a:t>‹#›</a:t>
            </a:fld>
            <a:endParaRPr lang="en-US"/>
          </a:p>
        </p:txBody>
      </p:sp>
    </p:spTree>
    <p:extLst>
      <p:ext uri="{BB962C8B-B14F-4D97-AF65-F5344CB8AC3E}">
        <p14:creationId xmlns:p14="http://schemas.microsoft.com/office/powerpoint/2010/main" val="2903860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F8A045-12D2-4A9D-857C-FEBD975B086E}" type="datetimeFigureOut">
              <a:rPr lang="en-US" smtClean="0"/>
              <a:t>7/4/2012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CF27E-016E-405C-9F64-BED9C36D68EA}" type="slidenum">
              <a:rPr lang="en-US" smtClean="0"/>
              <a:t>‹#›</a:t>
            </a:fld>
            <a:endParaRPr lang="en-US"/>
          </a:p>
        </p:txBody>
      </p:sp>
    </p:spTree>
    <p:extLst>
      <p:ext uri="{BB962C8B-B14F-4D97-AF65-F5344CB8AC3E}">
        <p14:creationId xmlns:p14="http://schemas.microsoft.com/office/powerpoint/2010/main" val="2102510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F8A045-12D2-4A9D-857C-FEBD975B086E}" type="datetimeFigureOut">
              <a:rPr lang="en-US" smtClean="0"/>
              <a:t>7/4/2012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CF27E-016E-405C-9F64-BED9C36D68EA}" type="slidenum">
              <a:rPr lang="en-US" smtClean="0"/>
              <a:t>‹#›</a:t>
            </a:fld>
            <a:endParaRPr lang="en-US"/>
          </a:p>
        </p:txBody>
      </p:sp>
    </p:spTree>
    <p:extLst>
      <p:ext uri="{BB962C8B-B14F-4D97-AF65-F5344CB8AC3E}">
        <p14:creationId xmlns:p14="http://schemas.microsoft.com/office/powerpoint/2010/main" val="941135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F8A045-12D2-4A9D-857C-FEBD975B086E}" type="datetimeFigureOut">
              <a:rPr lang="en-US" smtClean="0"/>
              <a:t>7/4/2012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CF27E-016E-405C-9F64-BED9C36D68EA}" type="slidenum">
              <a:rPr lang="en-US" smtClean="0"/>
              <a:t>‹#›</a:t>
            </a:fld>
            <a:endParaRPr lang="en-US"/>
          </a:p>
        </p:txBody>
      </p:sp>
    </p:spTree>
    <p:extLst>
      <p:ext uri="{BB962C8B-B14F-4D97-AF65-F5344CB8AC3E}">
        <p14:creationId xmlns:p14="http://schemas.microsoft.com/office/powerpoint/2010/main" val="81776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F8A045-12D2-4A9D-857C-FEBD975B086E}" type="datetimeFigureOut">
              <a:rPr lang="en-US" smtClean="0"/>
              <a:t>7/4/2012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CF27E-016E-405C-9F64-BED9C36D68EA}" type="slidenum">
              <a:rPr lang="en-US" smtClean="0"/>
              <a:t>‹#›</a:t>
            </a:fld>
            <a:endParaRPr lang="en-US"/>
          </a:p>
        </p:txBody>
      </p:sp>
    </p:spTree>
    <p:extLst>
      <p:ext uri="{BB962C8B-B14F-4D97-AF65-F5344CB8AC3E}">
        <p14:creationId xmlns:p14="http://schemas.microsoft.com/office/powerpoint/2010/main" val="1822748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F8A045-12D2-4A9D-857C-FEBD975B086E}" type="datetimeFigureOut">
              <a:rPr lang="en-US" smtClean="0"/>
              <a:t>7/4/2012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CF27E-016E-405C-9F64-BED9C36D68EA}" type="slidenum">
              <a:rPr lang="en-US" smtClean="0"/>
              <a:t>‹#›</a:t>
            </a:fld>
            <a:endParaRPr lang="en-US"/>
          </a:p>
        </p:txBody>
      </p:sp>
    </p:spTree>
    <p:extLst>
      <p:ext uri="{BB962C8B-B14F-4D97-AF65-F5344CB8AC3E}">
        <p14:creationId xmlns:p14="http://schemas.microsoft.com/office/powerpoint/2010/main" val="2416545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F8A045-12D2-4A9D-857C-FEBD975B086E}" type="datetimeFigureOut">
              <a:rPr lang="en-US" smtClean="0"/>
              <a:t>7/4/2012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CF27E-016E-405C-9F64-BED9C36D68EA}" type="slidenum">
              <a:rPr lang="en-US" smtClean="0"/>
              <a:t>‹#›</a:t>
            </a:fld>
            <a:endParaRPr lang="en-US"/>
          </a:p>
        </p:txBody>
      </p:sp>
    </p:spTree>
    <p:extLst>
      <p:ext uri="{BB962C8B-B14F-4D97-AF65-F5344CB8AC3E}">
        <p14:creationId xmlns:p14="http://schemas.microsoft.com/office/powerpoint/2010/main" val="285058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F8A045-12D2-4A9D-857C-FEBD975B086E}" type="datetimeFigureOut">
              <a:rPr lang="en-US" smtClean="0"/>
              <a:t>7/4/2012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CF27E-016E-405C-9F64-BED9C36D68EA}" type="slidenum">
              <a:rPr lang="en-US" smtClean="0"/>
              <a:t>‹#›</a:t>
            </a:fld>
            <a:endParaRPr lang="en-US"/>
          </a:p>
        </p:txBody>
      </p:sp>
    </p:spTree>
    <p:extLst>
      <p:ext uri="{BB962C8B-B14F-4D97-AF65-F5344CB8AC3E}">
        <p14:creationId xmlns:p14="http://schemas.microsoft.com/office/powerpoint/2010/main" val="2236280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556792"/>
          </a:xfrm>
          <a:solidFill>
            <a:schemeClr val="bg1">
              <a:lumMod val="85000"/>
            </a:schemeClr>
          </a:solidFill>
        </p:spPr>
        <p:txBody>
          <a:bodyPr/>
          <a:lstStyle/>
          <a:p>
            <a:r>
              <a:rPr lang="en-US" dirty="0" smtClean="0">
                <a:solidFill>
                  <a:schemeClr val="tx2">
                    <a:lumMod val="75000"/>
                  </a:schemeClr>
                </a:solidFill>
              </a:rPr>
              <a:t>Foundations of AI: </a:t>
            </a:r>
            <a:br>
              <a:rPr lang="en-US" dirty="0" smtClean="0">
                <a:solidFill>
                  <a:schemeClr val="tx2">
                    <a:lumMod val="75000"/>
                  </a:schemeClr>
                </a:solidFill>
              </a:rPr>
            </a:br>
            <a:r>
              <a:rPr lang="en-US" b="1" dirty="0" smtClean="0">
                <a:solidFill>
                  <a:schemeClr val="tx2">
                    <a:lumMod val="75000"/>
                  </a:schemeClr>
                </a:solidFill>
              </a:rPr>
              <a:t>Philosophy of Mathematics</a:t>
            </a:r>
            <a:endParaRPr lang="en-US" b="1" dirty="0">
              <a:solidFill>
                <a:schemeClr val="tx2">
                  <a:lumMod val="75000"/>
                </a:schemeClr>
              </a:solidFill>
            </a:endParaRPr>
          </a:p>
        </p:txBody>
      </p:sp>
      <p:sp>
        <p:nvSpPr>
          <p:cNvPr id="3" name="Subtitle 2"/>
          <p:cNvSpPr>
            <a:spLocks noGrp="1"/>
          </p:cNvSpPr>
          <p:nvPr>
            <p:ph type="subTitle" idx="1"/>
          </p:nvPr>
        </p:nvSpPr>
        <p:spPr>
          <a:xfrm>
            <a:off x="0" y="1700808"/>
            <a:ext cx="9144000" cy="5157192"/>
          </a:xfrm>
          <a:solidFill>
            <a:schemeClr val="accent1">
              <a:lumMod val="40000"/>
              <a:lumOff val="60000"/>
            </a:schemeClr>
          </a:solidFill>
        </p:spPr>
        <p:txBody>
          <a:bodyPr>
            <a:normAutofit/>
          </a:bodyPr>
          <a:lstStyle/>
          <a:p>
            <a:r>
              <a:rPr lang="en-US" sz="4400" dirty="0" smtClean="0">
                <a:solidFill>
                  <a:srgbClr val="C00000"/>
                </a:solidFill>
              </a:rPr>
              <a:t>Requires mathematical formalization in three fundamental areas: (1) Formal Logic (2) Computation &amp; (3) Probability</a:t>
            </a:r>
          </a:p>
          <a:p>
            <a:endParaRPr lang="en-US" sz="4400" dirty="0">
              <a:solidFill>
                <a:srgbClr val="C00000"/>
              </a:solidFill>
            </a:endParaRPr>
          </a:p>
          <a:p>
            <a:r>
              <a:rPr lang="en-US" sz="4400" dirty="0" smtClean="0">
                <a:solidFill>
                  <a:srgbClr val="C00000"/>
                </a:solidFill>
              </a:rPr>
              <a:t>The idea of formal logic is the contribution of great Greek philosophers, that we know.</a:t>
            </a:r>
          </a:p>
        </p:txBody>
      </p:sp>
    </p:spTree>
    <p:extLst>
      <p:ext uri="{BB962C8B-B14F-4D97-AF65-F5344CB8AC3E}">
        <p14:creationId xmlns:p14="http://schemas.microsoft.com/office/powerpoint/2010/main" val="2754231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chemeClr val="accent3">
              <a:lumMod val="60000"/>
              <a:lumOff val="40000"/>
            </a:schemeClr>
          </a:solidFill>
        </p:spPr>
        <p:txBody>
          <a:bodyPr/>
          <a:lstStyle/>
          <a:p>
            <a:r>
              <a:rPr lang="en-US" b="1" dirty="0" smtClean="0"/>
              <a:t>Intractability</a:t>
            </a:r>
            <a:endParaRPr lang="en-US" b="1" dirty="0"/>
          </a:p>
        </p:txBody>
      </p:sp>
      <p:sp>
        <p:nvSpPr>
          <p:cNvPr id="3" name="Content Placeholder 2"/>
          <p:cNvSpPr>
            <a:spLocks noGrp="1"/>
          </p:cNvSpPr>
          <p:nvPr>
            <p:ph idx="1"/>
          </p:nvPr>
        </p:nvSpPr>
        <p:spPr>
          <a:xfrm>
            <a:off x="0" y="836712"/>
            <a:ext cx="9144000" cy="6021288"/>
          </a:xfrm>
          <a:solidFill>
            <a:schemeClr val="accent3">
              <a:lumMod val="40000"/>
              <a:lumOff val="60000"/>
            </a:schemeClr>
          </a:solidFill>
        </p:spPr>
        <p:txBody>
          <a:bodyPr>
            <a:noAutofit/>
          </a:bodyPr>
          <a:lstStyle/>
          <a:p>
            <a:pPr marL="0" indent="0" algn="just">
              <a:buNone/>
            </a:pPr>
            <a:r>
              <a:rPr lang="en-US" sz="4000" dirty="0" smtClean="0">
                <a:solidFill>
                  <a:schemeClr val="tx2">
                    <a:lumMod val="75000"/>
                  </a:schemeClr>
                </a:solidFill>
              </a:rPr>
              <a:t>A problem is called intractable if the time required to solve instances of the problem grows exponentially with the size of the instances. Exponential growth means that even moderately large instances cannot be solved in any reasonable time. Therefore, one should strive to divide the overall problem of generating intelligent behavior into tractable </a:t>
            </a:r>
            <a:r>
              <a:rPr lang="en-US" sz="4000" dirty="0" err="1" smtClean="0">
                <a:solidFill>
                  <a:schemeClr val="tx2">
                    <a:lumMod val="75000"/>
                  </a:schemeClr>
                </a:solidFill>
              </a:rPr>
              <a:t>subproblems</a:t>
            </a:r>
            <a:r>
              <a:rPr lang="en-US" sz="4000" dirty="0" smtClean="0">
                <a:solidFill>
                  <a:schemeClr val="tx2">
                    <a:lumMod val="75000"/>
                  </a:schemeClr>
                </a:solidFill>
              </a:rPr>
              <a:t> rather than intractable ones.</a:t>
            </a:r>
            <a:endParaRPr lang="en-US" sz="4000" dirty="0">
              <a:solidFill>
                <a:schemeClr val="tx2">
                  <a:lumMod val="75000"/>
                </a:schemeClr>
              </a:solidFill>
            </a:endParaRPr>
          </a:p>
        </p:txBody>
      </p:sp>
    </p:spTree>
    <p:extLst>
      <p:ext uri="{BB962C8B-B14F-4D97-AF65-F5344CB8AC3E}">
        <p14:creationId xmlns:p14="http://schemas.microsoft.com/office/powerpoint/2010/main" val="2511141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a:solidFill>
            <a:schemeClr val="accent3">
              <a:lumMod val="40000"/>
              <a:lumOff val="60000"/>
            </a:schemeClr>
          </a:solidFill>
        </p:spPr>
        <p:txBody>
          <a:bodyPr>
            <a:normAutofit fontScale="90000"/>
          </a:bodyPr>
          <a:lstStyle/>
          <a:p>
            <a:r>
              <a:rPr lang="en-US" dirty="0" smtClean="0"/>
              <a:t>Popular optimism about Computer system</a:t>
            </a:r>
            <a:endParaRPr lang="en-US" dirty="0"/>
          </a:p>
        </p:txBody>
      </p:sp>
      <p:sp>
        <p:nvSpPr>
          <p:cNvPr id="3" name="Content Placeholder 2"/>
          <p:cNvSpPr>
            <a:spLocks noGrp="1"/>
          </p:cNvSpPr>
          <p:nvPr>
            <p:ph idx="1"/>
          </p:nvPr>
        </p:nvSpPr>
        <p:spPr>
          <a:xfrm>
            <a:off x="0" y="1052736"/>
            <a:ext cx="9144000" cy="5805264"/>
          </a:xfrm>
          <a:solidFill>
            <a:schemeClr val="accent3">
              <a:lumMod val="60000"/>
              <a:lumOff val="40000"/>
            </a:schemeClr>
          </a:solidFill>
        </p:spPr>
        <p:txBody>
          <a:bodyPr>
            <a:noAutofit/>
          </a:bodyPr>
          <a:lstStyle/>
          <a:p>
            <a:pPr marL="0" indent="0" algn="ctr">
              <a:buNone/>
            </a:pPr>
            <a:r>
              <a:rPr lang="en-US" sz="3600" dirty="0" smtClean="0"/>
              <a:t>Electronic super brain ! Faster than Einstein !</a:t>
            </a:r>
          </a:p>
          <a:p>
            <a:pPr marL="0" indent="0" algn="ctr">
              <a:buNone/>
            </a:pPr>
            <a:endParaRPr lang="en-US" sz="1400" dirty="0" smtClean="0"/>
          </a:p>
          <a:p>
            <a:pPr marL="0" indent="0" algn="ctr">
              <a:buNone/>
            </a:pPr>
            <a:r>
              <a:rPr lang="en-US" sz="4800" dirty="0" smtClean="0"/>
              <a:t>But, ‘the world seems to be an extremely large problem instance!!!!!!!!!!!!!</a:t>
            </a:r>
          </a:p>
          <a:p>
            <a:pPr marL="0" indent="0">
              <a:buNone/>
            </a:pPr>
            <a:endParaRPr lang="en-US" sz="1400" dirty="0"/>
          </a:p>
          <a:p>
            <a:pPr marL="0" indent="0" algn="ctr">
              <a:buNone/>
            </a:pPr>
            <a:r>
              <a:rPr lang="en-US" sz="4800" b="1" dirty="0" smtClean="0">
                <a:solidFill>
                  <a:srgbClr val="C00000"/>
                </a:solidFill>
              </a:rPr>
              <a:t>Scientificism</a:t>
            </a:r>
            <a:r>
              <a:rPr lang="en-US" sz="4800" dirty="0" smtClean="0"/>
              <a:t> and </a:t>
            </a:r>
          </a:p>
          <a:p>
            <a:pPr marL="0" indent="0" algn="ctr">
              <a:buNone/>
            </a:pPr>
            <a:r>
              <a:rPr lang="en-US" sz="4800" b="1" dirty="0" smtClean="0">
                <a:solidFill>
                  <a:srgbClr val="002060"/>
                </a:solidFill>
              </a:rPr>
              <a:t>the constant gap theory (CGT)</a:t>
            </a:r>
            <a:endParaRPr lang="en-US" sz="4800" b="1" dirty="0">
              <a:solidFill>
                <a:srgbClr val="002060"/>
              </a:solidFill>
            </a:endParaRPr>
          </a:p>
        </p:txBody>
      </p:sp>
    </p:spTree>
    <p:extLst>
      <p:ext uri="{BB962C8B-B14F-4D97-AF65-F5344CB8AC3E}">
        <p14:creationId xmlns:p14="http://schemas.microsoft.com/office/powerpoint/2010/main" val="712116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chemeClr val="accent3">
              <a:lumMod val="60000"/>
              <a:lumOff val="40000"/>
            </a:schemeClr>
          </a:solidFill>
        </p:spPr>
        <p:txBody>
          <a:bodyPr/>
          <a:lstStyle/>
          <a:p>
            <a:r>
              <a:rPr lang="en-US" b="1" dirty="0" smtClean="0"/>
              <a:t>Probability</a:t>
            </a:r>
            <a:endParaRPr lang="en-US" b="1" dirty="0"/>
          </a:p>
        </p:txBody>
      </p:sp>
      <p:sp>
        <p:nvSpPr>
          <p:cNvPr id="3" name="Content Placeholder 2"/>
          <p:cNvSpPr>
            <a:spLocks noGrp="1"/>
          </p:cNvSpPr>
          <p:nvPr>
            <p:ph idx="1"/>
          </p:nvPr>
        </p:nvSpPr>
        <p:spPr>
          <a:xfrm>
            <a:off x="0" y="1124744"/>
            <a:ext cx="9144000" cy="5733256"/>
          </a:xfrm>
          <a:solidFill>
            <a:schemeClr val="accent3">
              <a:lumMod val="40000"/>
              <a:lumOff val="60000"/>
            </a:schemeClr>
          </a:solidFill>
        </p:spPr>
        <p:txBody>
          <a:bodyPr/>
          <a:lstStyle/>
          <a:p>
            <a:pPr marL="0" indent="0">
              <a:buNone/>
            </a:pPr>
            <a:r>
              <a:rPr lang="en-US" dirty="0" smtClean="0"/>
              <a:t>An Italian, </a:t>
            </a:r>
            <a:r>
              <a:rPr lang="en-US" dirty="0" err="1" smtClean="0"/>
              <a:t>Gerolamo</a:t>
            </a:r>
            <a:r>
              <a:rPr lang="en-US" dirty="0" smtClean="0"/>
              <a:t> </a:t>
            </a:r>
            <a:r>
              <a:rPr lang="en-US" dirty="0" err="1" smtClean="0"/>
              <a:t>Cardano</a:t>
            </a:r>
            <a:r>
              <a:rPr lang="en-US" dirty="0" smtClean="0"/>
              <a:t> (d. 1576) first framed the idea of probability, describing it in terms of the possible outcomes of gambling events.  Probability is necessary part of all the quantitative sciences, helping to deal with uncertain measurements and incomplete theories.</a:t>
            </a:r>
          </a:p>
          <a:p>
            <a:pPr marL="0" indent="0">
              <a:buNone/>
            </a:pPr>
            <a:r>
              <a:rPr lang="en-US" dirty="0" smtClean="0"/>
              <a:t>Thomas Bayes (d. 1761) proposed a rule for updating probabilities in the light of new evidence. Bayes’ rule and the resulting field called </a:t>
            </a:r>
            <a:r>
              <a:rPr lang="en-US" b="1" dirty="0" smtClean="0"/>
              <a:t>Bayesian analysis</a:t>
            </a:r>
            <a:r>
              <a:rPr lang="en-US" dirty="0" smtClean="0"/>
              <a:t> form the basis of most modern approaches to uncertain reasoning in AI systems.</a:t>
            </a:r>
            <a:endParaRPr lang="en-US" dirty="0"/>
          </a:p>
        </p:txBody>
      </p:sp>
    </p:spTree>
    <p:extLst>
      <p:ext uri="{BB962C8B-B14F-4D97-AF65-F5344CB8AC3E}">
        <p14:creationId xmlns:p14="http://schemas.microsoft.com/office/powerpoint/2010/main" val="3425705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bg1">
              <a:lumMod val="85000"/>
            </a:schemeClr>
          </a:solidFill>
        </p:spPr>
        <p:txBody>
          <a:bodyPr>
            <a:noAutofit/>
          </a:bodyPr>
          <a:lstStyle/>
          <a:p>
            <a:pPr marL="0" indent="0">
              <a:buNone/>
            </a:pPr>
            <a:r>
              <a:rPr lang="en-US" sz="3600" dirty="0" smtClean="0">
                <a:solidFill>
                  <a:srgbClr val="C00000"/>
                </a:solidFill>
              </a:rPr>
              <a:t>Its mathematical development really began with the work of </a:t>
            </a:r>
            <a:r>
              <a:rPr lang="en-US" sz="3600" b="1" dirty="0" smtClean="0">
                <a:solidFill>
                  <a:srgbClr val="C00000"/>
                </a:solidFill>
              </a:rPr>
              <a:t>George Boole</a:t>
            </a:r>
            <a:r>
              <a:rPr lang="en-US" sz="3600" dirty="0" smtClean="0">
                <a:solidFill>
                  <a:srgbClr val="C00000"/>
                </a:solidFill>
              </a:rPr>
              <a:t> (d. 1864) in the form of </a:t>
            </a:r>
            <a:r>
              <a:rPr lang="en-US" sz="3600" b="1" i="1" dirty="0" smtClean="0">
                <a:solidFill>
                  <a:srgbClr val="C00000"/>
                </a:solidFill>
              </a:rPr>
              <a:t>propositional logic</a:t>
            </a:r>
            <a:r>
              <a:rPr lang="en-US" sz="3600" dirty="0" smtClean="0">
                <a:solidFill>
                  <a:srgbClr val="C00000"/>
                </a:solidFill>
              </a:rPr>
              <a:t>.</a:t>
            </a:r>
          </a:p>
          <a:p>
            <a:pPr marL="0" indent="0">
              <a:buNone/>
            </a:pPr>
            <a:endParaRPr lang="en-US" sz="1050" dirty="0">
              <a:solidFill>
                <a:srgbClr val="C00000"/>
              </a:solidFill>
            </a:endParaRPr>
          </a:p>
          <a:p>
            <a:pPr marL="0" indent="0">
              <a:buNone/>
            </a:pPr>
            <a:r>
              <a:rPr lang="en-US" sz="3600" b="1" dirty="0" err="1" smtClean="0">
                <a:solidFill>
                  <a:srgbClr val="C00000"/>
                </a:solidFill>
              </a:rPr>
              <a:t>Gottlob</a:t>
            </a:r>
            <a:r>
              <a:rPr lang="en-US" sz="3600" b="1" dirty="0" smtClean="0">
                <a:solidFill>
                  <a:srgbClr val="C00000"/>
                </a:solidFill>
              </a:rPr>
              <a:t> </a:t>
            </a:r>
            <a:r>
              <a:rPr lang="en-US" sz="3600" b="1" dirty="0" err="1" smtClean="0">
                <a:solidFill>
                  <a:srgbClr val="C00000"/>
                </a:solidFill>
              </a:rPr>
              <a:t>Frege</a:t>
            </a:r>
            <a:r>
              <a:rPr lang="en-US" sz="3600" dirty="0" smtClean="0">
                <a:solidFill>
                  <a:srgbClr val="C00000"/>
                </a:solidFill>
              </a:rPr>
              <a:t> (d. 1925) extended Boole’s logic to include objects and relations, creating the </a:t>
            </a:r>
            <a:r>
              <a:rPr lang="en-US" sz="3600" b="1" i="1" dirty="0" smtClean="0">
                <a:solidFill>
                  <a:srgbClr val="C00000"/>
                </a:solidFill>
              </a:rPr>
              <a:t>first-order logic</a:t>
            </a:r>
            <a:r>
              <a:rPr lang="en-US" sz="3600" dirty="0" smtClean="0">
                <a:solidFill>
                  <a:srgbClr val="C00000"/>
                </a:solidFill>
              </a:rPr>
              <a:t> that is used today as the most basic knowledge representation system.</a:t>
            </a:r>
          </a:p>
          <a:p>
            <a:pPr marL="0" indent="0">
              <a:buNone/>
            </a:pPr>
            <a:endParaRPr lang="en-US" sz="1050" dirty="0">
              <a:solidFill>
                <a:srgbClr val="C00000"/>
              </a:solidFill>
            </a:endParaRPr>
          </a:p>
          <a:p>
            <a:pPr marL="0" indent="0">
              <a:buNone/>
            </a:pPr>
            <a:r>
              <a:rPr lang="en-US" sz="3600" b="1" dirty="0" smtClean="0">
                <a:solidFill>
                  <a:srgbClr val="C00000"/>
                </a:solidFill>
              </a:rPr>
              <a:t>Alfred </a:t>
            </a:r>
            <a:r>
              <a:rPr lang="en-US" sz="3600" b="1" dirty="0" err="1" smtClean="0">
                <a:solidFill>
                  <a:srgbClr val="C00000"/>
                </a:solidFill>
              </a:rPr>
              <a:t>Tarski</a:t>
            </a:r>
            <a:r>
              <a:rPr lang="en-US" sz="3600" dirty="0" smtClean="0">
                <a:solidFill>
                  <a:srgbClr val="C00000"/>
                </a:solidFill>
              </a:rPr>
              <a:t> (d. 1983) introduced a </a:t>
            </a:r>
            <a:r>
              <a:rPr lang="en-US" sz="3600" b="1" i="1" dirty="0" smtClean="0">
                <a:solidFill>
                  <a:srgbClr val="C00000"/>
                </a:solidFill>
              </a:rPr>
              <a:t>theory of reference</a:t>
            </a:r>
            <a:r>
              <a:rPr lang="en-US" sz="3600" dirty="0" smtClean="0">
                <a:solidFill>
                  <a:srgbClr val="C00000"/>
                </a:solidFill>
              </a:rPr>
              <a:t> that shows how to  relate the objects in a logic to objects in the real world.</a:t>
            </a:r>
            <a:endParaRPr lang="en-US" sz="3600" dirty="0"/>
          </a:p>
        </p:txBody>
      </p:sp>
    </p:spTree>
    <p:extLst>
      <p:ext uri="{BB962C8B-B14F-4D97-AF65-F5344CB8AC3E}">
        <p14:creationId xmlns:p14="http://schemas.microsoft.com/office/powerpoint/2010/main" val="2116437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6">
              <a:lumMod val="20000"/>
              <a:lumOff val="80000"/>
            </a:schemeClr>
          </a:solidFill>
        </p:spPr>
        <p:txBody>
          <a:bodyPr/>
          <a:lstStyle/>
          <a:p>
            <a:r>
              <a:rPr lang="en-US" dirty="0" smtClean="0"/>
              <a:t>David Hilbert (d. 1943)</a:t>
            </a:r>
            <a:endParaRPr lang="en-US" dirty="0"/>
          </a:p>
        </p:txBody>
      </p:sp>
      <p:sp>
        <p:nvSpPr>
          <p:cNvPr id="3" name="Content Placeholder 2"/>
          <p:cNvSpPr>
            <a:spLocks noGrp="1"/>
          </p:cNvSpPr>
          <p:nvPr>
            <p:ph idx="1"/>
          </p:nvPr>
        </p:nvSpPr>
        <p:spPr>
          <a:xfrm>
            <a:off x="0" y="1484784"/>
            <a:ext cx="9144000" cy="5373216"/>
          </a:xfrm>
          <a:solidFill>
            <a:schemeClr val="accent6">
              <a:lumMod val="60000"/>
              <a:lumOff val="40000"/>
            </a:schemeClr>
          </a:solidFill>
        </p:spPr>
        <p:txBody>
          <a:bodyPr>
            <a:noAutofit/>
          </a:bodyPr>
          <a:lstStyle/>
          <a:p>
            <a:pPr marL="0" indent="0">
              <a:buNone/>
            </a:pPr>
            <a:r>
              <a:rPr lang="en-US" sz="4000" dirty="0" smtClean="0"/>
              <a:t>Where there is an algorithm for deciding the truth of any logical proposition involving the natural numbers which is called as the decision problem.</a:t>
            </a:r>
          </a:p>
          <a:p>
            <a:pPr marL="0" indent="0">
              <a:buNone/>
            </a:pPr>
            <a:endParaRPr lang="en-US" sz="4000" dirty="0"/>
          </a:p>
          <a:p>
            <a:pPr marL="0" indent="0">
              <a:buNone/>
            </a:pPr>
            <a:r>
              <a:rPr lang="en-US" sz="4000" dirty="0" smtClean="0"/>
              <a:t>Where there were fundamental limits of the power of effective proof procedures.</a:t>
            </a:r>
            <a:endParaRPr lang="en-US" sz="4000" dirty="0"/>
          </a:p>
        </p:txBody>
      </p:sp>
    </p:spTree>
    <p:extLst>
      <p:ext uri="{BB962C8B-B14F-4D97-AF65-F5344CB8AC3E}">
        <p14:creationId xmlns:p14="http://schemas.microsoft.com/office/powerpoint/2010/main" val="648521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r>
              <a:rPr lang="en-US" b="1" dirty="0" smtClean="0"/>
              <a:t>Kurt </a:t>
            </a:r>
            <a:r>
              <a:rPr lang="en-US" b="1" dirty="0" err="1" smtClean="0"/>
              <a:t>Godel</a:t>
            </a:r>
            <a:r>
              <a:rPr lang="en-US" b="1" dirty="0" smtClean="0"/>
              <a:t> (d. 1978)</a:t>
            </a:r>
            <a:endParaRPr lang="en-US" b="1" dirty="0"/>
          </a:p>
        </p:txBody>
      </p:sp>
      <p:sp>
        <p:nvSpPr>
          <p:cNvPr id="3" name="Content Placeholder 2"/>
          <p:cNvSpPr>
            <a:spLocks noGrp="1"/>
          </p:cNvSpPr>
          <p:nvPr>
            <p:ph idx="1"/>
          </p:nvPr>
        </p:nvSpPr>
        <p:spPr>
          <a:xfrm>
            <a:off x="0" y="1600200"/>
            <a:ext cx="9144000" cy="5257800"/>
          </a:xfrm>
          <a:solidFill>
            <a:schemeClr val="accent6">
              <a:lumMod val="40000"/>
              <a:lumOff val="60000"/>
            </a:schemeClr>
          </a:solidFill>
        </p:spPr>
        <p:txBody>
          <a:bodyPr>
            <a:normAutofit/>
          </a:bodyPr>
          <a:lstStyle/>
          <a:p>
            <a:pPr marL="0" indent="0" algn="just">
              <a:buNone/>
            </a:pPr>
            <a:r>
              <a:rPr lang="en-US" sz="4400" b="1" dirty="0" err="1" smtClean="0"/>
              <a:t>Godel</a:t>
            </a:r>
            <a:r>
              <a:rPr lang="en-US" sz="4400" b="1" dirty="0" smtClean="0"/>
              <a:t> Showed that there exists an effective procedure to prove any true statement in the first-order logic of </a:t>
            </a:r>
            <a:r>
              <a:rPr lang="en-US" sz="4400" b="1" dirty="0" err="1" smtClean="0"/>
              <a:t>Frege</a:t>
            </a:r>
            <a:r>
              <a:rPr lang="en-US" sz="4400" b="1" dirty="0" smtClean="0"/>
              <a:t> and Russell, but that first-order logic could no capture the principle of mathematical induction needed to characterize the natural numbers.</a:t>
            </a:r>
            <a:endParaRPr lang="en-US" sz="4400" b="1" dirty="0"/>
          </a:p>
        </p:txBody>
      </p:sp>
    </p:spTree>
    <p:extLst>
      <p:ext uri="{BB962C8B-B14F-4D97-AF65-F5344CB8AC3E}">
        <p14:creationId xmlns:p14="http://schemas.microsoft.com/office/powerpoint/2010/main" val="363884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 y="0"/>
            <a:ext cx="9144000" cy="1417638"/>
          </a:xfrm>
          <a:solidFill>
            <a:schemeClr val="accent5">
              <a:lumMod val="20000"/>
              <a:lumOff val="80000"/>
            </a:schemeClr>
          </a:solidFill>
        </p:spPr>
        <p:txBody>
          <a:bodyPr/>
          <a:lstStyle/>
          <a:p>
            <a:r>
              <a:rPr lang="en-US" b="1" dirty="0" smtClean="0"/>
              <a:t>The Incompleteness theorem</a:t>
            </a:r>
            <a:endParaRPr lang="en-US" b="1" dirty="0"/>
          </a:p>
        </p:txBody>
      </p:sp>
      <p:sp>
        <p:nvSpPr>
          <p:cNvPr id="3" name="Content Placeholder 2"/>
          <p:cNvSpPr>
            <a:spLocks noGrp="1"/>
          </p:cNvSpPr>
          <p:nvPr>
            <p:ph idx="1"/>
          </p:nvPr>
        </p:nvSpPr>
        <p:spPr>
          <a:xfrm>
            <a:off x="0" y="1412776"/>
            <a:ext cx="9144000" cy="5445224"/>
          </a:xfrm>
          <a:solidFill>
            <a:schemeClr val="accent5">
              <a:lumMod val="40000"/>
              <a:lumOff val="60000"/>
            </a:schemeClr>
          </a:solidFill>
        </p:spPr>
        <p:txBody>
          <a:bodyPr>
            <a:noAutofit/>
          </a:bodyPr>
          <a:lstStyle/>
          <a:p>
            <a:pPr marL="0" indent="0" algn="just">
              <a:buNone/>
            </a:pPr>
            <a:r>
              <a:rPr lang="en-US" sz="4400" dirty="0" err="1" smtClean="0"/>
              <a:t>Godel’s</a:t>
            </a:r>
            <a:r>
              <a:rPr lang="en-US" sz="4400" dirty="0" smtClean="0"/>
              <a:t> incompleteness theorem showed that in any language expressive enough to describe the properties of the natural numbers, there are true statements that are </a:t>
            </a:r>
            <a:r>
              <a:rPr lang="en-US" sz="4400" dirty="0" err="1" smtClean="0"/>
              <a:t>undecidable</a:t>
            </a:r>
            <a:r>
              <a:rPr lang="en-US" sz="4400" dirty="0" smtClean="0"/>
              <a:t> in the sense that their truth cannot be established by any algorithm.</a:t>
            </a:r>
            <a:endParaRPr lang="en-US" sz="4400" dirty="0"/>
          </a:p>
        </p:txBody>
      </p:sp>
    </p:spTree>
    <p:extLst>
      <p:ext uri="{BB962C8B-B14F-4D97-AF65-F5344CB8AC3E}">
        <p14:creationId xmlns:p14="http://schemas.microsoft.com/office/powerpoint/2010/main" val="2715908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874" b="874"/>
          <a:stretch>
            <a:fillRect/>
          </a:stretch>
        </p:blipFill>
        <p:spPr>
          <a:xfrm>
            <a:off x="1" y="-18002"/>
            <a:ext cx="9156508" cy="6876002"/>
          </a:xfrm>
        </p:spPr>
      </p:pic>
    </p:spTree>
    <p:extLst>
      <p:ext uri="{BB962C8B-B14F-4D97-AF65-F5344CB8AC3E}">
        <p14:creationId xmlns:p14="http://schemas.microsoft.com/office/powerpoint/2010/main" val="3135007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41" b="141"/>
          <a:stretch>
            <a:fillRect/>
          </a:stretch>
        </p:blipFill>
        <p:spPr>
          <a:xfrm>
            <a:off x="0" y="0"/>
            <a:ext cx="9144000" cy="6858000"/>
          </a:xfrm>
        </p:spPr>
      </p:pic>
    </p:spTree>
    <p:extLst>
      <p:ext uri="{BB962C8B-B14F-4D97-AF65-F5344CB8AC3E}">
        <p14:creationId xmlns:p14="http://schemas.microsoft.com/office/powerpoint/2010/main" val="3205506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089"/>
            <a:ext cx="9144000" cy="1331680"/>
          </a:xfrm>
          <a:solidFill>
            <a:schemeClr val="accent3">
              <a:lumMod val="20000"/>
              <a:lumOff val="80000"/>
            </a:schemeClr>
          </a:solidFill>
        </p:spPr>
        <p:txBody>
          <a:bodyPr/>
          <a:lstStyle/>
          <a:p>
            <a:r>
              <a:rPr lang="en-US" dirty="0" smtClean="0"/>
              <a:t>Alan Turing (d. 1954)</a:t>
            </a:r>
            <a:endParaRPr lang="en-US" dirty="0"/>
          </a:p>
        </p:txBody>
      </p:sp>
      <p:sp>
        <p:nvSpPr>
          <p:cNvPr id="3" name="Subtitle 2"/>
          <p:cNvSpPr>
            <a:spLocks noGrp="1"/>
          </p:cNvSpPr>
          <p:nvPr>
            <p:ph type="subTitle" idx="1"/>
          </p:nvPr>
        </p:nvSpPr>
        <p:spPr>
          <a:xfrm>
            <a:off x="0" y="1556792"/>
            <a:ext cx="9144000" cy="5301208"/>
          </a:xfrm>
          <a:solidFill>
            <a:schemeClr val="accent3">
              <a:lumMod val="40000"/>
              <a:lumOff val="60000"/>
            </a:schemeClr>
          </a:solidFill>
        </p:spPr>
        <p:txBody>
          <a:bodyPr>
            <a:normAutofit/>
          </a:bodyPr>
          <a:lstStyle/>
          <a:p>
            <a:pPr algn="just"/>
            <a:r>
              <a:rPr lang="en-US" sz="4000" dirty="0" smtClean="0">
                <a:solidFill>
                  <a:schemeClr val="tx2"/>
                </a:solidFill>
              </a:rPr>
              <a:t>If there are some functions on the integers that cannot be represented by an algorithm then exactly which functions </a:t>
            </a:r>
            <a:r>
              <a:rPr lang="en-US" sz="4000" i="1" dirty="0" smtClean="0">
                <a:solidFill>
                  <a:schemeClr val="tx2"/>
                </a:solidFill>
              </a:rPr>
              <a:t>are</a:t>
            </a:r>
            <a:r>
              <a:rPr lang="en-US" sz="4000" dirty="0" smtClean="0">
                <a:solidFill>
                  <a:schemeClr val="tx2"/>
                </a:solidFill>
              </a:rPr>
              <a:t> capable of being computed? 1936 Turing proposed that the ‘</a:t>
            </a:r>
            <a:r>
              <a:rPr lang="en-US" sz="4000" dirty="0" err="1" smtClean="0">
                <a:solidFill>
                  <a:schemeClr val="tx2"/>
                </a:solidFill>
              </a:rPr>
              <a:t>turing</a:t>
            </a:r>
            <a:r>
              <a:rPr lang="en-US" sz="4000" dirty="0" smtClean="0">
                <a:solidFill>
                  <a:schemeClr val="tx2"/>
                </a:solidFill>
              </a:rPr>
              <a:t> machine’ is capable of computing any computable function, is generally accepted as providing a sufficient definition. </a:t>
            </a:r>
            <a:endParaRPr lang="en-US" sz="4000" dirty="0">
              <a:solidFill>
                <a:schemeClr val="tx2"/>
              </a:solidFill>
            </a:endParaRPr>
          </a:p>
        </p:txBody>
      </p:sp>
    </p:spTree>
    <p:extLst>
      <p:ext uri="{BB962C8B-B14F-4D97-AF65-F5344CB8AC3E}">
        <p14:creationId xmlns:p14="http://schemas.microsoft.com/office/powerpoint/2010/main" val="2178604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solidFill>
            <a:schemeClr val="accent3">
              <a:lumMod val="60000"/>
              <a:lumOff val="40000"/>
            </a:schemeClr>
          </a:solidFill>
        </p:spPr>
        <p:txBody>
          <a:bodyPr>
            <a:normAutofit/>
          </a:bodyPr>
          <a:lstStyle/>
          <a:p>
            <a:pPr marL="0" indent="0">
              <a:buNone/>
            </a:pPr>
            <a:r>
              <a:rPr lang="en-US" sz="4800" dirty="0" smtClean="0"/>
              <a:t>Turing also showed that there are some functions that no ‘</a:t>
            </a:r>
            <a:r>
              <a:rPr lang="en-US" sz="4800" dirty="0" err="1" smtClean="0"/>
              <a:t>turing</a:t>
            </a:r>
            <a:r>
              <a:rPr lang="en-US" sz="4800" dirty="0" smtClean="0"/>
              <a:t> machine’ can compute. </a:t>
            </a:r>
          </a:p>
          <a:p>
            <a:pPr marL="0" indent="0">
              <a:buNone/>
            </a:pPr>
            <a:endParaRPr lang="en-US" sz="4800" dirty="0"/>
          </a:p>
          <a:p>
            <a:pPr marL="0" indent="0">
              <a:buNone/>
            </a:pPr>
            <a:r>
              <a:rPr lang="en-US" sz="4800" dirty="0" smtClean="0"/>
              <a:t>For example, no machine can tell </a:t>
            </a:r>
            <a:r>
              <a:rPr lang="en-US" sz="4800" i="1" dirty="0" smtClean="0"/>
              <a:t>in general</a:t>
            </a:r>
            <a:r>
              <a:rPr lang="en-US" sz="4800" dirty="0" smtClean="0"/>
              <a:t> whether a given program will return an answer on a given input or run forever.</a:t>
            </a:r>
            <a:endParaRPr lang="en-US" sz="4800" dirty="0"/>
          </a:p>
        </p:txBody>
      </p:sp>
    </p:spTree>
    <p:extLst>
      <p:ext uri="{BB962C8B-B14F-4D97-AF65-F5344CB8AC3E}">
        <p14:creationId xmlns:p14="http://schemas.microsoft.com/office/powerpoint/2010/main" val="2553576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555</Words>
  <Application>Microsoft Office PowerPoint</Application>
  <PresentationFormat>On-screen Show (4:3)</PresentationFormat>
  <Paragraphs>34</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Foundations of AI:  Philosophy of Mathematics</vt:lpstr>
      <vt:lpstr>PowerPoint Presentation</vt:lpstr>
      <vt:lpstr>David Hilbert (d. 1943)</vt:lpstr>
      <vt:lpstr>Kurt Godel (d. 1978)</vt:lpstr>
      <vt:lpstr>The Incompleteness theorem</vt:lpstr>
      <vt:lpstr>PowerPoint Presentation</vt:lpstr>
      <vt:lpstr>PowerPoint Presentation</vt:lpstr>
      <vt:lpstr>Alan Turing (d. 1954)</vt:lpstr>
      <vt:lpstr>PowerPoint Presentation</vt:lpstr>
      <vt:lpstr>Intractability</vt:lpstr>
      <vt:lpstr>Popular optimism about Computer system</vt:lpstr>
      <vt:lpstr>Probability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Foundations of AI:  Philosophy of Mathematics</dc:title>
  <dc:creator>Windows User</dc:creator>
  <cp:lastModifiedBy>Windows User</cp:lastModifiedBy>
  <cp:revision>12</cp:revision>
  <dcterms:created xsi:type="dcterms:W3CDTF">2012-07-03T23:53:42Z</dcterms:created>
  <dcterms:modified xsi:type="dcterms:W3CDTF">2012-07-04T02:53:47Z</dcterms:modified>
</cp:coreProperties>
</file>