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523"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9A94E4-23E0-411E-884E-E38444989518}" type="datetimeFigureOut">
              <a:rPr lang="en-US" smtClean="0"/>
              <a:t>7/20/2012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2115187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A94E4-23E0-411E-884E-E38444989518}" type="datetimeFigureOut">
              <a:rPr lang="en-US" smtClean="0"/>
              <a:t>7/20/2012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733705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A94E4-23E0-411E-884E-E38444989518}" type="datetimeFigureOut">
              <a:rPr lang="en-US" smtClean="0"/>
              <a:t>7/20/2012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2962663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A94E4-23E0-411E-884E-E38444989518}" type="datetimeFigureOut">
              <a:rPr lang="en-US" smtClean="0"/>
              <a:t>7/20/2012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250398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9A94E4-23E0-411E-884E-E38444989518}" type="datetimeFigureOut">
              <a:rPr lang="en-US" smtClean="0"/>
              <a:t>7/20/2012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154484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9A94E4-23E0-411E-884E-E38444989518}" type="datetimeFigureOut">
              <a:rPr lang="en-US" smtClean="0"/>
              <a:t>7/20/2012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530345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9A94E4-23E0-411E-884E-E38444989518}" type="datetimeFigureOut">
              <a:rPr lang="en-US" smtClean="0"/>
              <a:t>7/20/2012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2733288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9A94E4-23E0-411E-884E-E38444989518}" type="datetimeFigureOut">
              <a:rPr lang="en-US" smtClean="0"/>
              <a:t>7/20/2012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858451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A94E4-23E0-411E-884E-E38444989518}" type="datetimeFigureOut">
              <a:rPr lang="en-US" smtClean="0"/>
              <a:t>7/20/2012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3003298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9A94E4-23E0-411E-884E-E38444989518}" type="datetimeFigureOut">
              <a:rPr lang="en-US" smtClean="0"/>
              <a:t>7/20/2012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803987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9A94E4-23E0-411E-884E-E38444989518}" type="datetimeFigureOut">
              <a:rPr lang="en-US" smtClean="0"/>
              <a:t>7/20/2012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0B163-C5CF-4FEB-9E92-988527C51EB4}" type="slidenum">
              <a:rPr lang="en-US" smtClean="0"/>
              <a:t>‹#›</a:t>
            </a:fld>
            <a:endParaRPr lang="en-US"/>
          </a:p>
        </p:txBody>
      </p:sp>
    </p:spTree>
    <p:extLst>
      <p:ext uri="{BB962C8B-B14F-4D97-AF65-F5344CB8AC3E}">
        <p14:creationId xmlns:p14="http://schemas.microsoft.com/office/powerpoint/2010/main" val="729960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A94E4-23E0-411E-884E-E38444989518}" type="datetimeFigureOut">
              <a:rPr lang="en-US" smtClean="0"/>
              <a:t>7/20/2012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163-C5CF-4FEB-9E92-988527C51EB4}" type="slidenum">
              <a:rPr lang="en-US" smtClean="0"/>
              <a:t>‹#›</a:t>
            </a:fld>
            <a:endParaRPr lang="en-US"/>
          </a:p>
        </p:txBody>
      </p:sp>
    </p:spTree>
    <p:extLst>
      <p:ext uri="{BB962C8B-B14F-4D97-AF65-F5344CB8AC3E}">
        <p14:creationId xmlns:p14="http://schemas.microsoft.com/office/powerpoint/2010/main" val="1776097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844824"/>
          </a:xfrm>
          <a:solidFill>
            <a:schemeClr val="accent3">
              <a:lumMod val="60000"/>
              <a:lumOff val="40000"/>
            </a:schemeClr>
          </a:solidFill>
        </p:spPr>
        <p:txBody>
          <a:bodyPr>
            <a:normAutofit fontScale="90000"/>
          </a:bodyPr>
          <a:lstStyle/>
          <a:p>
            <a:r>
              <a:rPr lang="en-US" sz="9800" b="1" dirty="0" smtClean="0"/>
              <a:t>Property Dualism:</a:t>
            </a:r>
            <a:r>
              <a:rPr lang="en-US" dirty="0" smtClean="0"/>
              <a:t> </a:t>
            </a:r>
            <a:br>
              <a:rPr lang="en-US" dirty="0" smtClean="0"/>
            </a:br>
            <a:r>
              <a:rPr lang="en-US" dirty="0" smtClean="0"/>
              <a:t>a form of Agnostic Materialism</a:t>
            </a:r>
            <a:endParaRPr lang="en-US" dirty="0"/>
          </a:p>
        </p:txBody>
      </p:sp>
      <p:sp>
        <p:nvSpPr>
          <p:cNvPr id="3" name="Subtitle 2"/>
          <p:cNvSpPr>
            <a:spLocks noGrp="1"/>
          </p:cNvSpPr>
          <p:nvPr>
            <p:ph type="subTitle" idx="1"/>
          </p:nvPr>
        </p:nvSpPr>
        <p:spPr>
          <a:xfrm>
            <a:off x="4284" y="2060848"/>
            <a:ext cx="9139715" cy="4797152"/>
          </a:xfrm>
          <a:solidFill>
            <a:schemeClr val="tx1">
              <a:lumMod val="85000"/>
              <a:lumOff val="15000"/>
            </a:schemeClr>
          </a:solidFill>
        </p:spPr>
        <p:txBody>
          <a:bodyPr>
            <a:normAutofit/>
          </a:bodyPr>
          <a:lstStyle/>
          <a:p>
            <a:r>
              <a:rPr lang="en-US" b="1" dirty="0">
                <a:solidFill>
                  <a:schemeClr val="bg1"/>
                </a:solidFill>
              </a:rPr>
              <a:t>Joseph </a:t>
            </a:r>
            <a:r>
              <a:rPr lang="en-US" b="1" dirty="0" smtClean="0">
                <a:solidFill>
                  <a:schemeClr val="bg1"/>
                </a:solidFill>
              </a:rPr>
              <a:t>Levine</a:t>
            </a:r>
            <a:r>
              <a:rPr lang="en-US" dirty="0" smtClean="0">
                <a:solidFill>
                  <a:schemeClr val="bg1"/>
                </a:solidFill>
              </a:rPr>
              <a:t>’s </a:t>
            </a:r>
            <a:r>
              <a:rPr lang="en-US" b="1" dirty="0" smtClean="0">
                <a:solidFill>
                  <a:schemeClr val="bg1">
                    <a:lumMod val="85000"/>
                  </a:schemeClr>
                </a:solidFill>
              </a:rPr>
              <a:t>"</a:t>
            </a:r>
            <a:r>
              <a:rPr lang="en-US" b="1" u="sng" dirty="0">
                <a:solidFill>
                  <a:schemeClr val="bg1">
                    <a:lumMod val="85000"/>
                  </a:schemeClr>
                </a:solidFill>
              </a:rPr>
              <a:t>explanatory gap</a:t>
            </a:r>
            <a:r>
              <a:rPr lang="en-US" b="1" dirty="0">
                <a:solidFill>
                  <a:schemeClr val="bg1">
                    <a:lumMod val="85000"/>
                  </a:schemeClr>
                </a:solidFill>
              </a:rPr>
              <a:t>"</a:t>
            </a:r>
            <a:r>
              <a:rPr lang="en-US" dirty="0"/>
              <a:t> </a:t>
            </a:r>
            <a:endParaRPr lang="en-US" dirty="0" smtClean="0"/>
          </a:p>
          <a:p>
            <a:r>
              <a:rPr lang="en-US" dirty="0" smtClean="0"/>
              <a:t>we </a:t>
            </a:r>
            <a:r>
              <a:rPr lang="en-US" dirty="0"/>
              <a:t>do not understand how materialism can be true, but that this doesn't show that it </a:t>
            </a:r>
            <a:r>
              <a:rPr lang="en-US" i="1" dirty="0"/>
              <a:t>isn't</a:t>
            </a:r>
            <a:r>
              <a:rPr lang="en-US" dirty="0"/>
              <a:t> true. </a:t>
            </a:r>
          </a:p>
          <a:p>
            <a:r>
              <a:rPr lang="en-US" dirty="0"/>
              <a:t> </a:t>
            </a:r>
          </a:p>
          <a:p>
            <a:r>
              <a:rPr lang="en-US" b="1" dirty="0">
                <a:solidFill>
                  <a:schemeClr val="bg1"/>
                </a:solidFill>
              </a:rPr>
              <a:t>Colin </a:t>
            </a:r>
            <a:r>
              <a:rPr lang="en-US" b="1" dirty="0" err="1">
                <a:solidFill>
                  <a:schemeClr val="bg1"/>
                </a:solidFill>
              </a:rPr>
              <a:t>McGinn</a:t>
            </a:r>
            <a:r>
              <a:rPr lang="en-US" dirty="0"/>
              <a:t> adds that it might simply be that </a:t>
            </a:r>
            <a:r>
              <a:rPr lang="en-US" b="1" u="sng" dirty="0"/>
              <a:t>evolution has not given us the conceptual resources</a:t>
            </a:r>
            <a:r>
              <a:rPr lang="en-US" dirty="0"/>
              <a:t> fully to grasp the manner in which material processes generate mental ones. </a:t>
            </a:r>
          </a:p>
          <a:p>
            <a:endParaRPr lang="en-US" dirty="0"/>
          </a:p>
        </p:txBody>
      </p:sp>
    </p:spTree>
    <p:extLst>
      <p:ext uri="{BB962C8B-B14F-4D97-AF65-F5344CB8AC3E}">
        <p14:creationId xmlns:p14="http://schemas.microsoft.com/office/powerpoint/2010/main" val="4265298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72816"/>
          </a:xfrm>
          <a:solidFill>
            <a:schemeClr val="bg2">
              <a:lumMod val="90000"/>
            </a:schemeClr>
          </a:solidFill>
        </p:spPr>
        <p:txBody>
          <a:bodyPr>
            <a:normAutofit fontScale="90000"/>
          </a:bodyPr>
          <a:lstStyle/>
          <a:p>
            <a:r>
              <a:rPr lang="en-US" dirty="0" err="1" smtClean="0">
                <a:solidFill>
                  <a:schemeClr val="accent2">
                    <a:lumMod val="50000"/>
                  </a:schemeClr>
                </a:solidFill>
              </a:rPr>
              <a:t>Chalmer’s</a:t>
            </a:r>
            <a:r>
              <a:rPr lang="en-US" dirty="0" smtClean="0">
                <a:solidFill>
                  <a:schemeClr val="accent2">
                    <a:lumMod val="50000"/>
                  </a:schemeClr>
                </a:solidFill>
              </a:rPr>
              <a:t> claim seems to amount to the conditional: </a:t>
            </a:r>
            <a:r>
              <a:rPr lang="en-US" i="1" dirty="0" smtClean="0">
                <a:solidFill>
                  <a:schemeClr val="accent2">
                    <a:lumMod val="50000"/>
                  </a:schemeClr>
                </a:solidFill>
              </a:rPr>
              <a:t>if</a:t>
            </a:r>
            <a:r>
              <a:rPr lang="en-US" dirty="0" smtClean="0">
                <a:solidFill>
                  <a:schemeClr val="accent2">
                    <a:lumMod val="50000"/>
                  </a:schemeClr>
                </a:solidFill>
              </a:rPr>
              <a:t> you have qualia, </a:t>
            </a:r>
            <a:r>
              <a:rPr lang="en-US" i="1" dirty="0" smtClean="0">
                <a:solidFill>
                  <a:schemeClr val="accent2">
                    <a:lumMod val="50000"/>
                  </a:schemeClr>
                </a:solidFill>
              </a:rPr>
              <a:t>then</a:t>
            </a:r>
            <a:r>
              <a:rPr lang="en-US" dirty="0" smtClean="0">
                <a:solidFill>
                  <a:schemeClr val="accent2">
                    <a:lumMod val="50000"/>
                  </a:schemeClr>
                </a:solidFill>
              </a:rPr>
              <a:t> you can know you have them!?</a:t>
            </a:r>
            <a:endParaRPr lang="en-US" dirty="0">
              <a:solidFill>
                <a:schemeClr val="accent2">
                  <a:lumMod val="50000"/>
                </a:schemeClr>
              </a:solidFill>
            </a:endParaRPr>
          </a:p>
        </p:txBody>
      </p:sp>
      <p:sp>
        <p:nvSpPr>
          <p:cNvPr id="3" name="Content Placeholder 2"/>
          <p:cNvSpPr>
            <a:spLocks noGrp="1"/>
          </p:cNvSpPr>
          <p:nvPr>
            <p:ph idx="1"/>
          </p:nvPr>
        </p:nvSpPr>
        <p:spPr>
          <a:xfrm>
            <a:off x="0" y="1844824"/>
            <a:ext cx="9144000" cy="5013176"/>
          </a:xfrm>
          <a:solidFill>
            <a:schemeClr val="bg2">
              <a:lumMod val="75000"/>
            </a:schemeClr>
          </a:solidFill>
        </p:spPr>
        <p:txBody>
          <a:bodyPr/>
          <a:lstStyle/>
          <a:p>
            <a:pPr marL="0" indent="0">
              <a:buNone/>
            </a:pPr>
            <a:r>
              <a:rPr lang="en-US" dirty="0"/>
              <a:t>But that raises the </a:t>
            </a:r>
            <a:r>
              <a:rPr lang="en-US" dirty="0" smtClean="0"/>
              <a:t>question: </a:t>
            </a:r>
          </a:p>
          <a:p>
            <a:pPr marL="0" indent="0">
              <a:buNone/>
            </a:pPr>
            <a:r>
              <a:rPr lang="en-US" dirty="0" smtClean="0"/>
              <a:t>How </a:t>
            </a:r>
            <a:r>
              <a:rPr lang="en-US" dirty="0"/>
              <a:t>one can know the antecedent of this </a:t>
            </a:r>
            <a:r>
              <a:rPr lang="en-US" dirty="0" smtClean="0"/>
              <a:t>conditional i.e. how </a:t>
            </a:r>
            <a:r>
              <a:rPr lang="en-US" dirty="0"/>
              <a:t>one can know one does in fact have </a:t>
            </a:r>
            <a:r>
              <a:rPr lang="en-US" dirty="0" smtClean="0"/>
              <a:t>qualia? </a:t>
            </a:r>
          </a:p>
          <a:p>
            <a:pPr marL="0" indent="0">
              <a:buNone/>
            </a:pPr>
            <a:endParaRPr lang="en-US" sz="1050" dirty="0" smtClean="0"/>
          </a:p>
          <a:p>
            <a:pPr marL="0" indent="0">
              <a:buNone/>
            </a:pPr>
            <a:r>
              <a:rPr lang="en-US" dirty="0" smtClean="0"/>
              <a:t>Chalmers</a:t>
            </a:r>
            <a:r>
              <a:rPr lang="en-US" dirty="0"/>
              <a:t>' reply is "Because it seems to me that I do, and its </a:t>
            </a:r>
            <a:r>
              <a:rPr lang="en-US" b="1" i="1" dirty="0"/>
              <a:t>seeming that way</a:t>
            </a:r>
            <a:r>
              <a:rPr lang="en-US" dirty="0"/>
              <a:t> is all the justification I need." </a:t>
            </a:r>
            <a:endParaRPr lang="en-US" dirty="0" smtClean="0"/>
          </a:p>
          <a:p>
            <a:pPr marL="0" indent="0">
              <a:buNone/>
            </a:pPr>
            <a:endParaRPr lang="en-US" sz="1050" dirty="0" smtClean="0"/>
          </a:p>
          <a:p>
            <a:pPr marL="0" indent="0">
              <a:buNone/>
            </a:pPr>
            <a:r>
              <a:rPr lang="en-US" dirty="0" smtClean="0"/>
              <a:t>But </a:t>
            </a:r>
            <a:r>
              <a:rPr lang="en-US" dirty="0"/>
              <a:t>a zombie would believe the same thing!</a:t>
            </a:r>
            <a:endParaRPr lang="en-US" dirty="0"/>
          </a:p>
        </p:txBody>
      </p:sp>
    </p:spTree>
    <p:extLst>
      <p:ext uri="{BB962C8B-B14F-4D97-AF65-F5344CB8AC3E}">
        <p14:creationId xmlns:p14="http://schemas.microsoft.com/office/powerpoint/2010/main" val="351380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a:solidFill>
            <a:schemeClr val="bg2">
              <a:lumMod val="75000"/>
            </a:schemeClr>
          </a:solidFill>
        </p:spPr>
        <p:txBody>
          <a:bodyPr/>
          <a:lstStyle/>
          <a:p>
            <a:r>
              <a:rPr lang="en-US" dirty="0" smtClean="0"/>
              <a:t>The Property Dualists (PD) puzzle</a:t>
            </a:r>
            <a:endParaRPr lang="en-US" dirty="0"/>
          </a:p>
        </p:txBody>
      </p:sp>
      <p:sp>
        <p:nvSpPr>
          <p:cNvPr id="3" name="Content Placeholder 2"/>
          <p:cNvSpPr>
            <a:spLocks noGrp="1"/>
          </p:cNvSpPr>
          <p:nvPr>
            <p:ph idx="1"/>
          </p:nvPr>
        </p:nvSpPr>
        <p:spPr>
          <a:xfrm>
            <a:off x="0" y="1556792"/>
            <a:ext cx="9144000" cy="5301208"/>
          </a:xfrm>
          <a:solidFill>
            <a:schemeClr val="accent3">
              <a:lumMod val="60000"/>
              <a:lumOff val="40000"/>
            </a:schemeClr>
          </a:solidFill>
        </p:spPr>
        <p:txBody>
          <a:bodyPr>
            <a:normAutofit lnSpcReduction="10000"/>
          </a:bodyPr>
          <a:lstStyle/>
          <a:p>
            <a:pPr marL="0" indent="0">
              <a:buNone/>
            </a:pPr>
            <a:r>
              <a:rPr lang="en-US" sz="4000" dirty="0"/>
              <a:t>Property dualism </a:t>
            </a:r>
            <a:r>
              <a:rPr lang="en-US" sz="4000" dirty="0" smtClean="0"/>
              <a:t>would </a:t>
            </a:r>
            <a:r>
              <a:rPr lang="en-US" sz="4000" dirty="0"/>
              <a:t>appear to lead to absurdity as long as it concedes to materialism the reducibility of the propositional attitudes. </a:t>
            </a:r>
            <a:endParaRPr lang="en-US" sz="4000" dirty="0" smtClean="0"/>
          </a:p>
          <a:p>
            <a:pPr marL="0" indent="0">
              <a:buNone/>
            </a:pPr>
            <a:endParaRPr lang="en-US" sz="3600" dirty="0" smtClean="0"/>
          </a:p>
          <a:p>
            <a:pPr marL="0" indent="0">
              <a:buNone/>
            </a:pPr>
            <a:r>
              <a:rPr lang="en-US" sz="4000" dirty="0" smtClean="0"/>
              <a:t>Moreover, property dualism </a:t>
            </a:r>
            <a:r>
              <a:rPr lang="en-US" sz="4000" dirty="0"/>
              <a:t>raises a puzzle of its own, namely that of explaining exactly </a:t>
            </a:r>
            <a:r>
              <a:rPr lang="en-US" sz="4000" b="1" dirty="0"/>
              <a:t>how non-physical properties could inhere in a physical substance.</a:t>
            </a:r>
            <a:endParaRPr lang="en-US" sz="4000" b="1" dirty="0"/>
          </a:p>
        </p:txBody>
      </p:sp>
    </p:spTree>
    <p:extLst>
      <p:ext uri="{BB962C8B-B14F-4D97-AF65-F5344CB8AC3E}">
        <p14:creationId xmlns:p14="http://schemas.microsoft.com/office/powerpoint/2010/main" val="3656683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2776"/>
          </a:xfrm>
          <a:solidFill>
            <a:schemeClr val="accent1">
              <a:lumMod val="75000"/>
            </a:schemeClr>
          </a:solidFill>
        </p:spPr>
        <p:txBody>
          <a:bodyPr>
            <a:normAutofit/>
          </a:bodyPr>
          <a:lstStyle/>
          <a:p>
            <a:r>
              <a:rPr lang="en-US" dirty="0" smtClean="0">
                <a:solidFill>
                  <a:srgbClr val="FFFF00"/>
                </a:solidFill>
              </a:rPr>
              <a:t>Materialism, Qualia and Consciousness</a:t>
            </a:r>
            <a:endParaRPr lang="en-US" dirty="0">
              <a:solidFill>
                <a:srgbClr val="FFFF00"/>
              </a:solidFill>
            </a:endParaRPr>
          </a:p>
        </p:txBody>
      </p:sp>
      <p:sp>
        <p:nvSpPr>
          <p:cNvPr id="3" name="Content Placeholder 2"/>
          <p:cNvSpPr>
            <a:spLocks noGrp="1"/>
          </p:cNvSpPr>
          <p:nvPr>
            <p:ph idx="1"/>
          </p:nvPr>
        </p:nvSpPr>
        <p:spPr>
          <a:xfrm>
            <a:off x="0" y="1556792"/>
            <a:ext cx="9144000" cy="5301208"/>
          </a:xfrm>
          <a:solidFill>
            <a:schemeClr val="accent5">
              <a:lumMod val="60000"/>
              <a:lumOff val="40000"/>
            </a:schemeClr>
          </a:solidFill>
        </p:spPr>
        <p:txBody>
          <a:bodyPr>
            <a:normAutofit lnSpcReduction="10000"/>
          </a:bodyPr>
          <a:lstStyle/>
          <a:p>
            <a:pPr marL="0" indent="0">
              <a:buNone/>
            </a:pPr>
            <a:r>
              <a:rPr lang="en-US" dirty="0"/>
              <a:t>the problem qualia pose for the materialist </a:t>
            </a:r>
            <a:r>
              <a:rPr lang="en-US" dirty="0" smtClean="0"/>
              <a:t>is </a:t>
            </a:r>
            <a:r>
              <a:rPr lang="en-US" dirty="0"/>
              <a:t>the problem of accounting for the existence of a conscious subject having a first-person point of view on the world</a:t>
            </a:r>
            <a:r>
              <a:rPr lang="en-US" dirty="0" smtClean="0"/>
              <a:t>.</a:t>
            </a:r>
          </a:p>
          <a:p>
            <a:pPr marL="0" indent="0">
              <a:buNone/>
            </a:pPr>
            <a:r>
              <a:rPr lang="en-US" dirty="0"/>
              <a:t>If consciousness in general can be explained in entirely materialistic terms, maybe a materialist account of qualia in particular would be possible after all, as a by-product of this more general theory. </a:t>
            </a:r>
            <a:endParaRPr lang="en-US" dirty="0" smtClean="0"/>
          </a:p>
          <a:p>
            <a:pPr marL="0" indent="0">
              <a:buNone/>
            </a:pPr>
            <a:r>
              <a:rPr lang="en-US" dirty="0" smtClean="0"/>
              <a:t>That</a:t>
            </a:r>
            <a:r>
              <a:rPr lang="en-US" dirty="0"/>
              <a:t>, at any rate, is the hope of a number of contemporary materialist </a:t>
            </a:r>
            <a:r>
              <a:rPr lang="en-US" dirty="0" smtClean="0"/>
              <a:t>philosophers. </a:t>
            </a:r>
          </a:p>
          <a:p>
            <a:pPr marL="0" indent="0">
              <a:buNone/>
            </a:pPr>
            <a:r>
              <a:rPr lang="en-US" sz="3600" b="1" i="1" dirty="0" smtClean="0">
                <a:solidFill>
                  <a:srgbClr val="FFFF00"/>
                </a:solidFill>
              </a:rPr>
              <a:t>Constant Gap Theory (CGT) is concerned here.</a:t>
            </a:r>
            <a:endParaRPr lang="en-US" b="1" i="1" dirty="0">
              <a:solidFill>
                <a:srgbClr val="FFFF00"/>
              </a:solidFill>
            </a:endParaRPr>
          </a:p>
        </p:txBody>
      </p:sp>
    </p:spTree>
    <p:extLst>
      <p:ext uri="{BB962C8B-B14F-4D97-AF65-F5344CB8AC3E}">
        <p14:creationId xmlns:p14="http://schemas.microsoft.com/office/powerpoint/2010/main" val="251818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a:solidFill>
            <a:schemeClr val="accent3"/>
          </a:solidFill>
        </p:spPr>
        <p:txBody>
          <a:bodyPr/>
          <a:lstStyle/>
          <a:p>
            <a:r>
              <a:rPr lang="en-US" b="1" dirty="0" smtClean="0">
                <a:solidFill>
                  <a:schemeClr val="bg2">
                    <a:lumMod val="90000"/>
                  </a:schemeClr>
                </a:solidFill>
              </a:rPr>
              <a:t>Definition of property dualism</a:t>
            </a:r>
            <a:endParaRPr lang="en-US" b="1" dirty="0">
              <a:solidFill>
                <a:schemeClr val="bg2">
                  <a:lumMod val="90000"/>
                </a:schemeClr>
              </a:solidFill>
            </a:endParaRPr>
          </a:p>
        </p:txBody>
      </p:sp>
      <p:sp>
        <p:nvSpPr>
          <p:cNvPr id="3" name="Content Placeholder 2"/>
          <p:cNvSpPr>
            <a:spLocks noGrp="1"/>
          </p:cNvSpPr>
          <p:nvPr>
            <p:ph idx="1"/>
          </p:nvPr>
        </p:nvSpPr>
        <p:spPr>
          <a:xfrm>
            <a:off x="0" y="1340768"/>
            <a:ext cx="9144000" cy="5517232"/>
          </a:xfrm>
          <a:solidFill>
            <a:schemeClr val="accent3">
              <a:lumMod val="60000"/>
              <a:lumOff val="40000"/>
            </a:schemeClr>
          </a:solidFill>
        </p:spPr>
        <p:txBody>
          <a:bodyPr>
            <a:normAutofit/>
          </a:bodyPr>
          <a:lstStyle/>
          <a:p>
            <a:pPr marL="0" indent="0">
              <a:buNone/>
            </a:pPr>
            <a:r>
              <a:rPr lang="en-US" sz="4400" dirty="0" smtClean="0"/>
              <a:t>the </a:t>
            </a:r>
            <a:r>
              <a:rPr lang="en-US" sz="4400" dirty="0"/>
              <a:t>view </a:t>
            </a:r>
            <a:r>
              <a:rPr lang="en-US" sz="4400" dirty="0" smtClean="0"/>
              <a:t>that </a:t>
            </a:r>
            <a:r>
              <a:rPr lang="en-US" sz="4400" dirty="0"/>
              <a:t>there </a:t>
            </a:r>
            <a:r>
              <a:rPr lang="en-US" sz="4400" dirty="0" smtClean="0"/>
              <a:t>is </a:t>
            </a:r>
            <a:r>
              <a:rPr lang="en-US" sz="4400" dirty="0"/>
              <a:t>only one kind of substance - material substance </a:t>
            </a:r>
            <a:r>
              <a:rPr lang="en-US" sz="4400" dirty="0" smtClean="0"/>
              <a:t>with </a:t>
            </a:r>
            <a:r>
              <a:rPr lang="en-US" sz="4400" dirty="0"/>
              <a:t>two kinds of </a:t>
            </a:r>
            <a:r>
              <a:rPr lang="en-US" sz="4400" dirty="0" smtClean="0"/>
              <a:t>properties: </a:t>
            </a:r>
            <a:r>
              <a:rPr lang="en-US" sz="4400" dirty="0"/>
              <a:t>physical and non-physical. </a:t>
            </a:r>
            <a:endParaRPr lang="en-US" sz="4400" dirty="0" smtClean="0"/>
          </a:p>
          <a:p>
            <a:pPr marL="0" indent="0">
              <a:buNone/>
            </a:pPr>
            <a:r>
              <a:rPr lang="en-US" dirty="0" smtClean="0"/>
              <a:t>In </a:t>
            </a:r>
            <a:r>
              <a:rPr lang="en-US" dirty="0"/>
              <a:t>this view, the mind, considered as a substance, is indeed </a:t>
            </a:r>
            <a:r>
              <a:rPr lang="en-US" b="1" dirty="0"/>
              <a:t>identical to the brain</a:t>
            </a:r>
            <a:r>
              <a:rPr lang="en-US" dirty="0"/>
              <a:t>, </a:t>
            </a:r>
            <a:r>
              <a:rPr lang="en-US" dirty="0" smtClean="0"/>
              <a:t>but </a:t>
            </a:r>
            <a:r>
              <a:rPr lang="en-US" dirty="0"/>
              <a:t>mental properties - or at least qualia - are not physical properties of the brain, but non-physical properties inhering in its physical substance.</a:t>
            </a:r>
          </a:p>
        </p:txBody>
      </p:sp>
    </p:spTree>
    <p:extLst>
      <p:ext uri="{BB962C8B-B14F-4D97-AF65-F5344CB8AC3E}">
        <p14:creationId xmlns:p14="http://schemas.microsoft.com/office/powerpoint/2010/main" val="3554245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84784"/>
          </a:xfrm>
          <a:solidFill>
            <a:schemeClr val="accent3">
              <a:lumMod val="60000"/>
              <a:lumOff val="40000"/>
            </a:schemeClr>
          </a:solidFill>
        </p:spPr>
        <p:txBody>
          <a:bodyPr/>
          <a:lstStyle/>
          <a:p>
            <a:r>
              <a:rPr lang="en-US" dirty="0" smtClean="0"/>
              <a:t>Contents of mind:</a:t>
            </a:r>
            <a:endParaRPr lang="en-US" dirty="0"/>
          </a:p>
        </p:txBody>
      </p:sp>
      <p:sp>
        <p:nvSpPr>
          <p:cNvPr id="3" name="Content Placeholder 2"/>
          <p:cNvSpPr>
            <a:spLocks noGrp="1"/>
          </p:cNvSpPr>
          <p:nvPr>
            <p:ph idx="1"/>
          </p:nvPr>
        </p:nvSpPr>
        <p:spPr>
          <a:xfrm>
            <a:off x="0" y="1600200"/>
            <a:ext cx="9144000" cy="5257800"/>
          </a:xfrm>
          <a:solidFill>
            <a:schemeClr val="accent3">
              <a:lumMod val="75000"/>
            </a:schemeClr>
          </a:solidFill>
        </p:spPr>
        <p:txBody>
          <a:bodyPr>
            <a:noAutofit/>
          </a:bodyPr>
          <a:lstStyle/>
          <a:p>
            <a:pPr marL="0" indent="0">
              <a:buNone/>
            </a:pPr>
            <a:r>
              <a:rPr lang="en-US" sz="3600" b="1" dirty="0" err="1" smtClean="0">
                <a:solidFill>
                  <a:srgbClr val="FFFF00"/>
                </a:solidFill>
              </a:rPr>
              <a:t>Qualies</a:t>
            </a:r>
            <a:r>
              <a:rPr lang="en-US" sz="3600" b="1" dirty="0"/>
              <a:t>-</a:t>
            </a:r>
            <a:r>
              <a:rPr lang="en-US" sz="3600" dirty="0" smtClean="0"/>
              <a:t> 		different aspects of experience</a:t>
            </a:r>
          </a:p>
          <a:p>
            <a:pPr marL="0" indent="0">
              <a:buNone/>
            </a:pPr>
            <a:r>
              <a:rPr lang="en-US" sz="1800" dirty="0" smtClean="0"/>
              <a:t>and</a:t>
            </a:r>
          </a:p>
          <a:p>
            <a:pPr marL="0" indent="0">
              <a:buNone/>
            </a:pPr>
            <a:r>
              <a:rPr lang="en-US" sz="3600" b="1" dirty="0" smtClean="0">
                <a:solidFill>
                  <a:srgbClr val="FFFF00"/>
                </a:solidFill>
              </a:rPr>
              <a:t>propositional </a:t>
            </a:r>
            <a:r>
              <a:rPr lang="en-US" sz="3600" b="1" dirty="0">
                <a:solidFill>
                  <a:srgbClr val="FFFF00"/>
                </a:solidFill>
              </a:rPr>
              <a:t>attitudes</a:t>
            </a:r>
            <a:r>
              <a:rPr lang="en-US" sz="3600" dirty="0"/>
              <a:t> – </a:t>
            </a:r>
            <a:endParaRPr lang="en-US" sz="3600" dirty="0" smtClean="0"/>
          </a:p>
          <a:p>
            <a:pPr marL="0" indent="0">
              <a:buNone/>
            </a:pPr>
            <a:r>
              <a:rPr lang="en-US" sz="3600" b="1" dirty="0"/>
              <a:t>	</a:t>
            </a:r>
            <a:r>
              <a:rPr lang="en-US" sz="3600" b="1" dirty="0" smtClean="0"/>
              <a:t>		belief</a:t>
            </a:r>
            <a:r>
              <a:rPr lang="en-US" sz="3600" b="1" dirty="0"/>
              <a:t>, desire, hope, </a:t>
            </a:r>
            <a:r>
              <a:rPr lang="en-US" sz="3600" b="1" dirty="0" smtClean="0"/>
              <a:t>fear</a:t>
            </a:r>
            <a:r>
              <a:rPr lang="en-US" sz="3600" dirty="0"/>
              <a:t> </a:t>
            </a:r>
          </a:p>
          <a:p>
            <a:pPr marL="0" indent="0">
              <a:buNone/>
            </a:pPr>
            <a:endParaRPr lang="en-US" sz="700" dirty="0" smtClean="0"/>
          </a:p>
          <a:p>
            <a:pPr marL="0" indent="0">
              <a:buNone/>
            </a:pPr>
            <a:r>
              <a:rPr lang="en-US" sz="3600" dirty="0" smtClean="0"/>
              <a:t>They </a:t>
            </a:r>
            <a:r>
              <a:rPr lang="en-US" sz="3600" dirty="0"/>
              <a:t>involve a subject taking a certain attitude toward a </a:t>
            </a:r>
            <a:r>
              <a:rPr lang="en-US" sz="3600" dirty="0" smtClean="0"/>
              <a:t>proposition.</a:t>
            </a:r>
          </a:p>
          <a:p>
            <a:pPr marL="0" indent="0">
              <a:buNone/>
            </a:pPr>
            <a:r>
              <a:rPr lang="en-US" sz="3600" dirty="0" smtClean="0"/>
              <a:t>They are </a:t>
            </a:r>
            <a:r>
              <a:rPr lang="en-US" sz="3600" dirty="0"/>
              <a:t>susceptible of explanation in terms of materialistic functionalism in a way qualia are not.</a:t>
            </a:r>
          </a:p>
        </p:txBody>
      </p:sp>
    </p:spTree>
    <p:extLst>
      <p:ext uri="{BB962C8B-B14F-4D97-AF65-F5344CB8AC3E}">
        <p14:creationId xmlns:p14="http://schemas.microsoft.com/office/powerpoint/2010/main" val="3326967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a:solidFill>
            <a:schemeClr val="accent3">
              <a:lumMod val="75000"/>
            </a:schemeClr>
          </a:solidFill>
        </p:spPr>
        <p:txBody>
          <a:bodyPr/>
          <a:lstStyle/>
          <a:p>
            <a:r>
              <a:rPr lang="en-US" dirty="0" smtClean="0">
                <a:solidFill>
                  <a:srgbClr val="FFFF00"/>
                </a:solidFill>
              </a:rPr>
              <a:t>Epiphenomenalism</a:t>
            </a:r>
            <a:endParaRPr lang="en-US" dirty="0">
              <a:solidFill>
                <a:srgbClr val="FFFF00"/>
              </a:solidFill>
            </a:endParaRPr>
          </a:p>
        </p:txBody>
      </p:sp>
      <p:sp>
        <p:nvSpPr>
          <p:cNvPr id="3" name="Content Placeholder 2"/>
          <p:cNvSpPr>
            <a:spLocks noGrp="1"/>
          </p:cNvSpPr>
          <p:nvPr>
            <p:ph idx="1"/>
          </p:nvPr>
        </p:nvSpPr>
        <p:spPr>
          <a:xfrm>
            <a:off x="0" y="1052736"/>
            <a:ext cx="9144000" cy="5805264"/>
          </a:xfrm>
          <a:solidFill>
            <a:schemeClr val="bg1">
              <a:lumMod val="50000"/>
            </a:schemeClr>
          </a:solidFill>
        </p:spPr>
        <p:txBody>
          <a:bodyPr>
            <a:normAutofit/>
          </a:bodyPr>
          <a:lstStyle/>
          <a:p>
            <a:pPr marL="0" indent="0">
              <a:buNone/>
            </a:pPr>
            <a:r>
              <a:rPr lang="en-US" dirty="0" smtClean="0"/>
              <a:t>As a form of epiphenomenalism, property dualism shares all the benefits and demerits of epiphenomenalism.</a:t>
            </a:r>
          </a:p>
          <a:p>
            <a:pPr marL="0" indent="0">
              <a:buNone/>
            </a:pPr>
            <a:endParaRPr lang="en-US" dirty="0" smtClean="0"/>
          </a:p>
          <a:p>
            <a:pPr marL="0" indent="0">
              <a:buNone/>
            </a:pPr>
            <a:r>
              <a:rPr lang="en-US" dirty="0"/>
              <a:t>Indeed, it seems that qualia, unlike propositional attitudes, must at the end of the day be regarded as epiphenomenal, playing no role whatever in the production of behavior, since the behavior of a zombie would be exactly the same as that of someone who has qualia.</a:t>
            </a:r>
          </a:p>
        </p:txBody>
      </p:sp>
    </p:spTree>
    <p:extLst>
      <p:ext uri="{BB962C8B-B14F-4D97-AF65-F5344CB8AC3E}">
        <p14:creationId xmlns:p14="http://schemas.microsoft.com/office/powerpoint/2010/main" val="1354660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2776"/>
          </a:xfrm>
          <a:solidFill>
            <a:schemeClr val="bg1">
              <a:lumMod val="50000"/>
            </a:schemeClr>
          </a:solidFill>
        </p:spPr>
        <p:txBody>
          <a:bodyPr>
            <a:normAutofit fontScale="90000"/>
          </a:bodyPr>
          <a:lstStyle/>
          <a:p>
            <a:r>
              <a:rPr lang="en-US" dirty="0">
                <a:solidFill>
                  <a:schemeClr val="bg1">
                    <a:lumMod val="85000"/>
                  </a:schemeClr>
                </a:solidFill>
              </a:rPr>
              <a:t>if epiphenomenalism is true, those mental states have no effect at all on our bodies</a:t>
            </a:r>
          </a:p>
        </p:txBody>
      </p:sp>
      <p:sp>
        <p:nvSpPr>
          <p:cNvPr id="3" name="Content Placeholder 2"/>
          <p:cNvSpPr>
            <a:spLocks noGrp="1"/>
          </p:cNvSpPr>
          <p:nvPr>
            <p:ph idx="1"/>
          </p:nvPr>
        </p:nvSpPr>
        <p:spPr>
          <a:xfrm>
            <a:off x="0" y="1628800"/>
            <a:ext cx="9144000" cy="5229200"/>
          </a:xfrm>
          <a:solidFill>
            <a:schemeClr val="bg1">
              <a:lumMod val="50000"/>
            </a:schemeClr>
          </a:solidFill>
        </p:spPr>
        <p:txBody>
          <a:bodyPr/>
          <a:lstStyle/>
          <a:p>
            <a:pPr marL="0" indent="0">
              <a:buNone/>
            </a:pPr>
            <a:r>
              <a:rPr lang="en-US" dirty="0" smtClean="0">
                <a:solidFill>
                  <a:srgbClr val="FFFF00"/>
                </a:solidFill>
              </a:rPr>
              <a:t>Daniel Dennett</a:t>
            </a:r>
            <a:r>
              <a:rPr lang="en-US" dirty="0" smtClean="0"/>
              <a:t> </a:t>
            </a:r>
            <a:r>
              <a:rPr lang="en-US" dirty="0"/>
              <a:t>has pointed out, the property dualist seems committed to something even more absurd: </a:t>
            </a:r>
            <a:r>
              <a:rPr lang="en-US" dirty="0" smtClean="0"/>
              <a:t>the </a:t>
            </a:r>
            <a:r>
              <a:rPr lang="en-US" dirty="0"/>
              <a:t>conclusion that we cannot even think about our mental states, or at least about our qualia! </a:t>
            </a:r>
            <a:endParaRPr lang="en-US" dirty="0" smtClean="0"/>
          </a:p>
          <a:p>
            <a:pPr marL="0" indent="0">
              <a:buNone/>
            </a:pPr>
            <a:endParaRPr lang="en-US" sz="2000" dirty="0"/>
          </a:p>
          <a:p>
            <a:pPr marL="0" indent="0">
              <a:buNone/>
            </a:pPr>
            <a:r>
              <a:rPr lang="en-US" dirty="0" smtClean="0"/>
              <a:t>For </a:t>
            </a:r>
            <a:r>
              <a:rPr lang="en-US" dirty="0"/>
              <a:t>if your beliefs - including your belief that you have qualia - are physical states of your brain, and qualia can have no effect whatsoever on anything physical, then whether you really have qualia has nothing to do with whether you believe you have them.</a:t>
            </a:r>
          </a:p>
        </p:txBody>
      </p:sp>
    </p:spTree>
    <p:extLst>
      <p:ext uri="{BB962C8B-B14F-4D97-AF65-F5344CB8AC3E}">
        <p14:creationId xmlns:p14="http://schemas.microsoft.com/office/powerpoint/2010/main" val="1686145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2776"/>
          </a:xfrm>
          <a:solidFill>
            <a:schemeClr val="bg1">
              <a:lumMod val="50000"/>
            </a:schemeClr>
          </a:solidFill>
        </p:spPr>
        <p:txBody>
          <a:bodyPr/>
          <a:lstStyle/>
          <a:p>
            <a:r>
              <a:rPr lang="en-US" dirty="0" smtClean="0">
                <a:solidFill>
                  <a:srgbClr val="FFFF00"/>
                </a:solidFill>
              </a:rPr>
              <a:t>PD collapses in Skepticism !!!???</a:t>
            </a:r>
            <a:endParaRPr lang="en-US" dirty="0">
              <a:solidFill>
                <a:srgbClr val="FFFF00"/>
              </a:solidFill>
            </a:endParaRPr>
          </a:p>
        </p:txBody>
      </p:sp>
      <p:sp>
        <p:nvSpPr>
          <p:cNvPr id="3" name="Content Placeholder 2"/>
          <p:cNvSpPr>
            <a:spLocks noGrp="1"/>
          </p:cNvSpPr>
          <p:nvPr>
            <p:ph idx="1"/>
          </p:nvPr>
        </p:nvSpPr>
        <p:spPr>
          <a:xfrm>
            <a:off x="0" y="1600200"/>
            <a:ext cx="9144000" cy="5257800"/>
          </a:xfrm>
          <a:solidFill>
            <a:schemeClr val="accent3">
              <a:lumMod val="50000"/>
            </a:schemeClr>
          </a:solidFill>
        </p:spPr>
        <p:txBody>
          <a:bodyPr>
            <a:noAutofit/>
          </a:bodyPr>
          <a:lstStyle/>
          <a:p>
            <a:pPr marL="0" indent="0">
              <a:buNone/>
            </a:pPr>
            <a:r>
              <a:rPr lang="en-US" sz="4000" dirty="0">
                <a:solidFill>
                  <a:schemeClr val="bg1">
                    <a:lumMod val="85000"/>
                  </a:schemeClr>
                </a:solidFill>
              </a:rPr>
              <a:t>Property dualism thus appears to lead to a skepticism even more radical than that entailed by Descartes's evil spirit scenario: </a:t>
            </a:r>
            <a:endParaRPr lang="en-US" sz="4000" dirty="0" smtClean="0">
              <a:solidFill>
                <a:schemeClr val="bg1">
                  <a:lumMod val="85000"/>
                </a:schemeClr>
              </a:solidFill>
            </a:endParaRPr>
          </a:p>
          <a:p>
            <a:pPr marL="0" indent="0">
              <a:buNone/>
            </a:pPr>
            <a:endParaRPr lang="en-US" sz="2000" dirty="0" smtClean="0">
              <a:solidFill>
                <a:schemeClr val="bg1">
                  <a:lumMod val="85000"/>
                </a:schemeClr>
              </a:solidFill>
            </a:endParaRPr>
          </a:p>
          <a:p>
            <a:pPr marL="0" indent="0">
              <a:buNone/>
            </a:pPr>
            <a:r>
              <a:rPr lang="en-US" sz="4000" dirty="0" smtClean="0">
                <a:solidFill>
                  <a:schemeClr val="bg1">
                    <a:lumMod val="85000"/>
                  </a:schemeClr>
                </a:solidFill>
              </a:rPr>
              <a:t>if </a:t>
            </a:r>
            <a:r>
              <a:rPr lang="en-US" sz="4000" dirty="0">
                <a:solidFill>
                  <a:schemeClr val="bg1">
                    <a:lumMod val="85000"/>
                  </a:schemeClr>
                </a:solidFill>
              </a:rPr>
              <a:t>property dualism is true, then you cannot even be certain that your-own conscious experiences exist; you might, for all you know, be a zombie!</a:t>
            </a:r>
          </a:p>
        </p:txBody>
      </p:sp>
    </p:spTree>
    <p:extLst>
      <p:ext uri="{BB962C8B-B14F-4D97-AF65-F5344CB8AC3E}">
        <p14:creationId xmlns:p14="http://schemas.microsoft.com/office/powerpoint/2010/main" val="2886077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56792"/>
          </a:xfrm>
          <a:solidFill>
            <a:schemeClr val="bg2">
              <a:lumMod val="75000"/>
            </a:schemeClr>
          </a:solidFill>
        </p:spPr>
        <p:txBody>
          <a:bodyPr>
            <a:normAutofit fontScale="90000"/>
          </a:bodyPr>
          <a:lstStyle/>
          <a:p>
            <a:r>
              <a:rPr lang="en-US" dirty="0" smtClean="0">
                <a:solidFill>
                  <a:srgbClr val="002060"/>
                </a:solidFill>
              </a:rPr>
              <a:t>The consistency problem of PD about </a:t>
            </a:r>
            <a:r>
              <a:rPr lang="en-US" dirty="0" err="1" smtClean="0">
                <a:solidFill>
                  <a:srgbClr val="002060"/>
                </a:solidFill>
              </a:rPr>
              <a:t>qualias</a:t>
            </a:r>
            <a:r>
              <a:rPr lang="en-US" dirty="0" smtClean="0">
                <a:solidFill>
                  <a:srgbClr val="002060"/>
                </a:solidFill>
              </a:rPr>
              <a:t>: Chalmers response to the problem</a:t>
            </a:r>
            <a:endParaRPr lang="en-US" dirty="0">
              <a:solidFill>
                <a:srgbClr val="002060"/>
              </a:solidFill>
            </a:endParaRPr>
          </a:p>
        </p:txBody>
      </p:sp>
      <p:sp>
        <p:nvSpPr>
          <p:cNvPr id="3" name="Content Placeholder 2"/>
          <p:cNvSpPr>
            <a:spLocks noGrp="1"/>
          </p:cNvSpPr>
          <p:nvPr>
            <p:ph idx="1"/>
          </p:nvPr>
        </p:nvSpPr>
        <p:spPr>
          <a:xfrm>
            <a:off x="0" y="1772816"/>
            <a:ext cx="9144000" cy="5085184"/>
          </a:xfrm>
          <a:solidFill>
            <a:schemeClr val="bg2">
              <a:lumMod val="50000"/>
            </a:schemeClr>
          </a:solidFill>
        </p:spPr>
        <p:txBody>
          <a:bodyPr>
            <a:normAutofit fontScale="92500"/>
          </a:bodyPr>
          <a:lstStyle/>
          <a:p>
            <a:pPr marL="0" indent="0">
              <a:buNone/>
            </a:pPr>
            <a:r>
              <a:rPr lang="en-US" b="1" i="1" dirty="0">
                <a:solidFill>
                  <a:srgbClr val="FFFF00"/>
                </a:solidFill>
              </a:rPr>
              <a:t>I</a:t>
            </a:r>
            <a:r>
              <a:rPr lang="en-US" b="1" i="1" dirty="0" smtClean="0">
                <a:solidFill>
                  <a:srgbClr val="FFFF00"/>
                </a:solidFill>
              </a:rPr>
              <a:t>f </a:t>
            </a:r>
            <a:r>
              <a:rPr lang="en-US" b="1" i="1" dirty="0">
                <a:solidFill>
                  <a:srgbClr val="FFFF00"/>
                </a:solidFill>
              </a:rPr>
              <a:t>the theory also entails that we can never know that there are such qualia, then how (and why) are we even considering it</a:t>
            </a:r>
            <a:r>
              <a:rPr lang="en-US" b="1" i="1" dirty="0" smtClean="0">
                <a:solidFill>
                  <a:srgbClr val="FFFF00"/>
                </a:solidFill>
              </a:rPr>
              <a:t>?</a:t>
            </a:r>
          </a:p>
          <a:p>
            <a:pPr marL="0" indent="0">
              <a:buNone/>
            </a:pPr>
            <a:endParaRPr lang="en-US" sz="600" dirty="0" smtClean="0">
              <a:solidFill>
                <a:schemeClr val="bg2">
                  <a:lumMod val="90000"/>
                </a:schemeClr>
              </a:solidFill>
            </a:endParaRPr>
          </a:p>
          <a:p>
            <a:pPr marL="0" indent="0">
              <a:buNone/>
            </a:pPr>
            <a:r>
              <a:rPr lang="en-US" dirty="0" smtClean="0">
                <a:solidFill>
                  <a:schemeClr val="bg2">
                    <a:lumMod val="90000"/>
                  </a:schemeClr>
                </a:solidFill>
              </a:rPr>
              <a:t>Knowledge </a:t>
            </a:r>
            <a:r>
              <a:rPr lang="en-US" dirty="0">
                <a:solidFill>
                  <a:schemeClr val="bg2">
                    <a:lumMod val="90000"/>
                  </a:schemeClr>
                </a:solidFill>
              </a:rPr>
              <a:t>of qualia, </a:t>
            </a:r>
            <a:r>
              <a:rPr lang="en-US" dirty="0">
                <a:solidFill>
                  <a:schemeClr val="bg2">
                    <a:lumMod val="90000"/>
                  </a:schemeClr>
                </a:solidFill>
              </a:rPr>
              <a:t>C</a:t>
            </a:r>
            <a:r>
              <a:rPr lang="en-US" dirty="0" smtClean="0">
                <a:solidFill>
                  <a:schemeClr val="bg2">
                    <a:lumMod val="90000"/>
                  </a:schemeClr>
                </a:solidFill>
              </a:rPr>
              <a:t>halmers </a:t>
            </a:r>
            <a:r>
              <a:rPr lang="en-US" dirty="0">
                <a:solidFill>
                  <a:schemeClr val="bg2">
                    <a:lumMod val="90000"/>
                  </a:schemeClr>
                </a:solidFill>
              </a:rPr>
              <a:t>says, is absolutely certain. Here there is no gap between appearance and </a:t>
            </a:r>
            <a:r>
              <a:rPr lang="en-US" dirty="0" smtClean="0">
                <a:solidFill>
                  <a:schemeClr val="bg2">
                    <a:lumMod val="90000"/>
                  </a:schemeClr>
                </a:solidFill>
              </a:rPr>
              <a:t>reality.</a:t>
            </a:r>
          </a:p>
          <a:p>
            <a:pPr marL="0" indent="0">
              <a:buNone/>
            </a:pPr>
            <a:endParaRPr lang="en-US" sz="800" dirty="0" smtClean="0">
              <a:solidFill>
                <a:schemeClr val="bg2">
                  <a:lumMod val="90000"/>
                </a:schemeClr>
              </a:solidFill>
            </a:endParaRPr>
          </a:p>
          <a:p>
            <a:pPr marL="0" indent="0">
              <a:buNone/>
            </a:pPr>
            <a:r>
              <a:rPr lang="en-US" dirty="0" smtClean="0">
                <a:solidFill>
                  <a:schemeClr val="bg2">
                    <a:lumMod val="90000"/>
                  </a:schemeClr>
                </a:solidFill>
              </a:rPr>
              <a:t>Knowledge </a:t>
            </a:r>
            <a:r>
              <a:rPr lang="en-US" dirty="0">
                <a:solidFill>
                  <a:schemeClr val="bg2">
                    <a:lumMod val="90000"/>
                  </a:schemeClr>
                </a:solidFill>
              </a:rPr>
              <a:t>of qualia must therefore somehow be direct and unmediated by causal chains between them and our beliefs about them. The fact that they can have no causal influence on our beliefs thus does not, after all, entail that we can't think or talk about them.</a:t>
            </a:r>
            <a:endParaRPr lang="en-US" dirty="0">
              <a:solidFill>
                <a:schemeClr val="bg2">
                  <a:lumMod val="90000"/>
                </a:schemeClr>
              </a:solidFill>
            </a:endParaRPr>
          </a:p>
        </p:txBody>
      </p:sp>
    </p:spTree>
    <p:extLst>
      <p:ext uri="{BB962C8B-B14F-4D97-AF65-F5344CB8AC3E}">
        <p14:creationId xmlns:p14="http://schemas.microsoft.com/office/powerpoint/2010/main" val="3170127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a:solidFill>
            <a:schemeClr val="bg2">
              <a:lumMod val="50000"/>
            </a:schemeClr>
          </a:solidFill>
        </p:spPr>
        <p:txBody>
          <a:bodyPr>
            <a:normAutofit fontScale="90000"/>
          </a:bodyPr>
          <a:lstStyle/>
          <a:p>
            <a:r>
              <a:rPr lang="en-US" dirty="0" smtClean="0">
                <a:solidFill>
                  <a:srgbClr val="FFC000"/>
                </a:solidFill>
              </a:rPr>
              <a:t>MH’s observation: </a:t>
            </a:r>
            <a:r>
              <a:rPr lang="en-US" b="1" i="1" dirty="0" smtClean="0">
                <a:solidFill>
                  <a:schemeClr val="bg1">
                    <a:lumMod val="95000"/>
                  </a:schemeClr>
                </a:solidFill>
              </a:rPr>
              <a:t>mere explanatory gap!?</a:t>
            </a:r>
            <a:endParaRPr lang="en-US" b="1" i="1" dirty="0">
              <a:solidFill>
                <a:schemeClr val="bg1">
                  <a:lumMod val="95000"/>
                </a:schemeClr>
              </a:solidFill>
            </a:endParaRPr>
          </a:p>
        </p:txBody>
      </p:sp>
      <p:sp>
        <p:nvSpPr>
          <p:cNvPr id="3" name="Content Placeholder 2"/>
          <p:cNvSpPr>
            <a:spLocks noGrp="1"/>
          </p:cNvSpPr>
          <p:nvPr>
            <p:ph idx="1"/>
          </p:nvPr>
        </p:nvSpPr>
        <p:spPr>
          <a:xfrm>
            <a:off x="0" y="1052736"/>
            <a:ext cx="9144000" cy="5805264"/>
          </a:xfrm>
          <a:solidFill>
            <a:schemeClr val="bg2">
              <a:lumMod val="50000"/>
            </a:schemeClr>
          </a:solidFill>
        </p:spPr>
        <p:txBody>
          <a:bodyPr/>
          <a:lstStyle/>
          <a:p>
            <a:pPr marL="514350" indent="-514350" algn="ctr">
              <a:buAutoNum type="arabicPeriod"/>
            </a:pPr>
            <a:r>
              <a:rPr lang="en-US" b="1" dirty="0" smtClean="0">
                <a:solidFill>
                  <a:srgbClr val="002060"/>
                </a:solidFill>
              </a:rPr>
              <a:t>Perception</a:t>
            </a:r>
            <a:r>
              <a:rPr lang="en-US" dirty="0" smtClean="0">
                <a:solidFill>
                  <a:srgbClr val="002060"/>
                </a:solidFill>
              </a:rPr>
              <a:t> </a:t>
            </a:r>
            <a:r>
              <a:rPr lang="en-US" i="1" dirty="0" smtClean="0">
                <a:solidFill>
                  <a:srgbClr val="FFFF00"/>
                </a:solidFill>
              </a:rPr>
              <a:t>(physical)</a:t>
            </a:r>
            <a:r>
              <a:rPr lang="en-US" dirty="0" smtClean="0">
                <a:solidFill>
                  <a:srgbClr val="002060"/>
                </a:solidFill>
              </a:rPr>
              <a:t> </a:t>
            </a:r>
          </a:p>
          <a:p>
            <a:pPr marL="0" indent="0" algn="ctr">
              <a:buNone/>
            </a:pPr>
            <a:r>
              <a:rPr lang="en-US" dirty="0" smtClean="0">
                <a:solidFill>
                  <a:srgbClr val="002060"/>
                </a:solidFill>
              </a:rPr>
              <a:t>– to – </a:t>
            </a:r>
          </a:p>
          <a:p>
            <a:pPr marL="0" indent="0" algn="ctr">
              <a:buNone/>
            </a:pPr>
            <a:r>
              <a:rPr lang="en-US" dirty="0" smtClean="0">
                <a:solidFill>
                  <a:srgbClr val="002060"/>
                </a:solidFill>
              </a:rPr>
              <a:t>2. </a:t>
            </a:r>
            <a:r>
              <a:rPr lang="en-US" b="1" dirty="0" smtClean="0">
                <a:solidFill>
                  <a:srgbClr val="002060"/>
                </a:solidFill>
              </a:rPr>
              <a:t>qualia</a:t>
            </a:r>
            <a:r>
              <a:rPr lang="en-US" dirty="0" smtClean="0">
                <a:solidFill>
                  <a:srgbClr val="002060"/>
                </a:solidFill>
              </a:rPr>
              <a:t> </a:t>
            </a:r>
            <a:r>
              <a:rPr lang="en-US" i="1" dirty="0" smtClean="0">
                <a:solidFill>
                  <a:schemeClr val="bg1"/>
                </a:solidFill>
              </a:rPr>
              <a:t>(non-physical)</a:t>
            </a:r>
            <a:r>
              <a:rPr lang="en-US" dirty="0" smtClean="0">
                <a:solidFill>
                  <a:srgbClr val="002060"/>
                </a:solidFill>
              </a:rPr>
              <a:t> </a:t>
            </a:r>
          </a:p>
          <a:p>
            <a:pPr marL="0" indent="0" algn="ctr">
              <a:buNone/>
            </a:pPr>
            <a:r>
              <a:rPr lang="en-US" dirty="0" smtClean="0">
                <a:solidFill>
                  <a:srgbClr val="002060"/>
                </a:solidFill>
              </a:rPr>
              <a:t>– to – </a:t>
            </a:r>
          </a:p>
          <a:p>
            <a:pPr marL="0" indent="0" algn="ctr">
              <a:buNone/>
            </a:pPr>
            <a:r>
              <a:rPr lang="en-US" dirty="0" smtClean="0">
                <a:solidFill>
                  <a:srgbClr val="002060"/>
                </a:solidFill>
              </a:rPr>
              <a:t>3. </a:t>
            </a:r>
            <a:r>
              <a:rPr lang="en-US" b="1" dirty="0" smtClean="0">
                <a:solidFill>
                  <a:srgbClr val="002060"/>
                </a:solidFill>
              </a:rPr>
              <a:t>propositional attitudes</a:t>
            </a:r>
            <a:r>
              <a:rPr lang="en-US" dirty="0" smtClean="0">
                <a:solidFill>
                  <a:srgbClr val="002060"/>
                </a:solidFill>
              </a:rPr>
              <a:t> </a:t>
            </a:r>
            <a:r>
              <a:rPr lang="en-US" i="1" dirty="0" smtClean="0">
                <a:solidFill>
                  <a:schemeClr val="bg1"/>
                </a:solidFill>
              </a:rPr>
              <a:t>(non-physical)</a:t>
            </a:r>
            <a:r>
              <a:rPr lang="en-US" dirty="0" smtClean="0">
                <a:solidFill>
                  <a:srgbClr val="002060"/>
                </a:solidFill>
              </a:rPr>
              <a:t> </a:t>
            </a:r>
          </a:p>
          <a:p>
            <a:pPr marL="0" indent="0" algn="ctr">
              <a:buNone/>
            </a:pPr>
            <a:r>
              <a:rPr lang="en-US" dirty="0" smtClean="0">
                <a:solidFill>
                  <a:srgbClr val="002060"/>
                </a:solidFill>
              </a:rPr>
              <a:t>– to – </a:t>
            </a:r>
          </a:p>
          <a:p>
            <a:pPr marL="0" indent="0" algn="ctr">
              <a:buNone/>
            </a:pPr>
            <a:r>
              <a:rPr lang="en-US" dirty="0" smtClean="0">
                <a:solidFill>
                  <a:srgbClr val="002060"/>
                </a:solidFill>
              </a:rPr>
              <a:t>4. </a:t>
            </a:r>
            <a:r>
              <a:rPr lang="en-US" b="1" dirty="0" smtClean="0">
                <a:solidFill>
                  <a:srgbClr val="002060"/>
                </a:solidFill>
              </a:rPr>
              <a:t>brain-states</a:t>
            </a:r>
            <a:r>
              <a:rPr lang="en-US" dirty="0" smtClean="0">
                <a:solidFill>
                  <a:srgbClr val="002060"/>
                </a:solidFill>
              </a:rPr>
              <a:t> </a:t>
            </a:r>
            <a:r>
              <a:rPr lang="en-US" i="1" dirty="0" smtClean="0">
                <a:solidFill>
                  <a:srgbClr val="FFFF00"/>
                </a:solidFill>
              </a:rPr>
              <a:t>(physical)</a:t>
            </a:r>
            <a:r>
              <a:rPr lang="en-US" dirty="0" smtClean="0">
                <a:solidFill>
                  <a:srgbClr val="002060"/>
                </a:solidFill>
              </a:rPr>
              <a:t> </a:t>
            </a:r>
          </a:p>
          <a:p>
            <a:pPr marL="0" indent="0" algn="ctr">
              <a:buNone/>
            </a:pPr>
            <a:r>
              <a:rPr lang="en-US" dirty="0" smtClean="0">
                <a:solidFill>
                  <a:srgbClr val="002060"/>
                </a:solidFill>
              </a:rPr>
              <a:t>– to – </a:t>
            </a:r>
          </a:p>
          <a:p>
            <a:pPr marL="0" indent="0" algn="ctr">
              <a:buNone/>
            </a:pPr>
            <a:r>
              <a:rPr lang="en-US" dirty="0" smtClean="0">
                <a:solidFill>
                  <a:srgbClr val="002060"/>
                </a:solidFill>
              </a:rPr>
              <a:t>5. </a:t>
            </a:r>
            <a:r>
              <a:rPr lang="en-US" b="1" dirty="0" smtClean="0">
                <a:solidFill>
                  <a:srgbClr val="002060"/>
                </a:solidFill>
              </a:rPr>
              <a:t>response</a:t>
            </a:r>
            <a:r>
              <a:rPr lang="en-US" dirty="0" smtClean="0">
                <a:solidFill>
                  <a:srgbClr val="002060"/>
                </a:solidFill>
              </a:rPr>
              <a:t> </a:t>
            </a:r>
            <a:r>
              <a:rPr lang="en-US" i="1" dirty="0" smtClean="0">
                <a:solidFill>
                  <a:srgbClr val="FFFF00"/>
                </a:solidFill>
              </a:rPr>
              <a:t>(physical)</a:t>
            </a:r>
            <a:endParaRPr lang="en-US" i="1" dirty="0">
              <a:solidFill>
                <a:srgbClr val="FFFF00"/>
              </a:solidFill>
            </a:endParaRPr>
          </a:p>
        </p:txBody>
      </p:sp>
    </p:spTree>
    <p:extLst>
      <p:ext uri="{BB962C8B-B14F-4D97-AF65-F5344CB8AC3E}">
        <p14:creationId xmlns:p14="http://schemas.microsoft.com/office/powerpoint/2010/main" val="2568375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a:solidFill>
            <a:schemeClr val="bg2">
              <a:lumMod val="50000"/>
            </a:schemeClr>
          </a:solidFill>
        </p:spPr>
        <p:txBody>
          <a:bodyPr>
            <a:normAutofit fontScale="90000"/>
          </a:bodyPr>
          <a:lstStyle/>
          <a:p>
            <a:r>
              <a:rPr lang="en-US" dirty="0" smtClean="0">
                <a:solidFill>
                  <a:schemeClr val="bg1"/>
                </a:solidFill>
              </a:rPr>
              <a:t>Is </a:t>
            </a:r>
            <a:r>
              <a:rPr lang="en-US" dirty="0" err="1" smtClean="0">
                <a:solidFill>
                  <a:schemeClr val="bg1"/>
                </a:solidFill>
              </a:rPr>
              <a:t>Chalmer’s</a:t>
            </a:r>
            <a:r>
              <a:rPr lang="en-US" dirty="0" smtClean="0">
                <a:solidFill>
                  <a:schemeClr val="bg1"/>
                </a:solidFill>
              </a:rPr>
              <a:t> argument question-begging?</a:t>
            </a:r>
            <a:endParaRPr lang="en-US" dirty="0">
              <a:solidFill>
                <a:schemeClr val="bg1"/>
              </a:solidFill>
            </a:endParaRPr>
          </a:p>
        </p:txBody>
      </p:sp>
      <p:sp>
        <p:nvSpPr>
          <p:cNvPr id="3" name="Content Placeholder 2"/>
          <p:cNvSpPr>
            <a:spLocks noGrp="1"/>
          </p:cNvSpPr>
          <p:nvPr>
            <p:ph idx="1"/>
          </p:nvPr>
        </p:nvSpPr>
        <p:spPr>
          <a:xfrm>
            <a:off x="0" y="764704"/>
            <a:ext cx="9144000" cy="6093296"/>
          </a:xfrm>
          <a:solidFill>
            <a:schemeClr val="accent3">
              <a:lumMod val="40000"/>
              <a:lumOff val="60000"/>
            </a:schemeClr>
          </a:solidFill>
        </p:spPr>
        <p:txBody>
          <a:bodyPr>
            <a:normAutofit fontScale="92500" lnSpcReduction="20000"/>
          </a:bodyPr>
          <a:lstStyle/>
          <a:p>
            <a:pPr marL="0" indent="0">
              <a:buNone/>
            </a:pPr>
            <a:r>
              <a:rPr lang="en-US" dirty="0"/>
              <a:t>one might say, for example, that at first it seemed or appeared to him that Chalmers' arguments were sound, but on further reflection he concluded that they were not. Here there need be no qualia present, but only a mistake in judgment or the having of a false belief. </a:t>
            </a:r>
            <a:endParaRPr lang="en-US" dirty="0" smtClean="0"/>
          </a:p>
          <a:p>
            <a:pPr marL="0" indent="0">
              <a:buNone/>
            </a:pPr>
            <a:endParaRPr lang="en-US" sz="400" dirty="0" smtClean="0"/>
          </a:p>
          <a:p>
            <a:pPr marL="0" indent="0">
              <a:buNone/>
            </a:pPr>
            <a:r>
              <a:rPr lang="en-US" dirty="0" smtClean="0"/>
              <a:t>But </a:t>
            </a:r>
            <a:r>
              <a:rPr lang="en-US" dirty="0"/>
              <a:t>the having of beliefs and the making of judgments are, by Chalmers' own lights, identical with being in certain brain states, so that there is a sense in which even a zombie has beliefs (including false beliefs) and makes judgments (including mistakes in judgment). </a:t>
            </a:r>
            <a:endParaRPr lang="en-US" dirty="0" smtClean="0"/>
          </a:p>
          <a:p>
            <a:pPr marL="0" indent="0">
              <a:buNone/>
            </a:pPr>
            <a:endParaRPr lang="en-US" sz="500" dirty="0" smtClean="0"/>
          </a:p>
          <a:p>
            <a:pPr marL="0" indent="0">
              <a:buNone/>
            </a:pPr>
            <a:r>
              <a:rPr lang="en-US" dirty="0" smtClean="0"/>
              <a:t>But </a:t>
            </a:r>
            <a:r>
              <a:rPr lang="en-US" dirty="0"/>
              <a:t>in that case, it could "seem" or "appear" even to a zombie that it had qualia, even though by definition it does not. </a:t>
            </a:r>
            <a:endParaRPr lang="en-US" dirty="0" smtClean="0"/>
          </a:p>
          <a:p>
            <a:pPr marL="0" indent="0">
              <a:buNone/>
            </a:pPr>
            <a:endParaRPr lang="en-US" sz="500" dirty="0" smtClean="0"/>
          </a:p>
          <a:p>
            <a:pPr marL="0" indent="0">
              <a:buNone/>
            </a:pPr>
            <a:r>
              <a:rPr lang="en-US" b="1" dirty="0" smtClean="0">
                <a:solidFill>
                  <a:srgbClr val="C00000"/>
                </a:solidFill>
              </a:rPr>
              <a:t>So </a:t>
            </a:r>
            <a:r>
              <a:rPr lang="en-US" b="1" dirty="0">
                <a:solidFill>
                  <a:srgbClr val="C00000"/>
                </a:solidFill>
              </a:rPr>
              <a:t>there can be a gap between appearance and reality even where qualia are concerned</a:t>
            </a:r>
            <a:r>
              <a:rPr lang="en-US" b="1" dirty="0" smtClean="0">
                <a:solidFill>
                  <a:srgbClr val="C00000"/>
                </a:solidFill>
              </a:rPr>
              <a:t>.</a:t>
            </a:r>
            <a:endParaRPr lang="en-US" b="1" dirty="0">
              <a:solidFill>
                <a:srgbClr val="C00000"/>
              </a:solidFill>
            </a:endParaRPr>
          </a:p>
        </p:txBody>
      </p:sp>
    </p:spTree>
    <p:extLst>
      <p:ext uri="{BB962C8B-B14F-4D97-AF65-F5344CB8AC3E}">
        <p14:creationId xmlns:p14="http://schemas.microsoft.com/office/powerpoint/2010/main" val="4890049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890</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Property Dualism:  a form of Agnostic Materialism</vt:lpstr>
      <vt:lpstr>Definition of property dualism</vt:lpstr>
      <vt:lpstr>Contents of mind:</vt:lpstr>
      <vt:lpstr>Epiphenomenalism</vt:lpstr>
      <vt:lpstr>if epiphenomenalism is true, those mental states have no effect at all on our bodies</vt:lpstr>
      <vt:lpstr>PD collapses in Skepticism !!!???</vt:lpstr>
      <vt:lpstr>The consistency problem of PD about qualias: Chalmers response to the problem</vt:lpstr>
      <vt:lpstr>MH’s observation: mere explanatory gap!?</vt:lpstr>
      <vt:lpstr>Is Chalmer’s argument question-begging?</vt:lpstr>
      <vt:lpstr>Chalmer’s claim seems to amount to the conditional: if you have qualia, then you can know you have them!?</vt:lpstr>
      <vt:lpstr>The Property Dualists (PD) puzzle</vt:lpstr>
      <vt:lpstr>Materialism, Qualia and Consciousness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Dualism:  a form of Agnostic Materialism</dc:title>
  <dc:creator>Windows User</dc:creator>
  <cp:lastModifiedBy>Windows User</cp:lastModifiedBy>
  <cp:revision>13</cp:revision>
  <dcterms:created xsi:type="dcterms:W3CDTF">2012-07-20T13:21:28Z</dcterms:created>
  <dcterms:modified xsi:type="dcterms:W3CDTF">2012-07-20T17:44:58Z</dcterms:modified>
</cp:coreProperties>
</file>