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52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3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1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48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9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58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0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1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98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17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97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368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C001A-109F-407C-9EE9-2C88E667A4A7}" type="datetimeFigureOut">
              <a:rPr lang="en-US" smtClean="0"/>
              <a:t>7/3/2012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50F5-EED4-4EDC-A873-FE42FD2B2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8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28799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/>
              <a:t>The knowledge argument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2060"/>
                </a:solidFill>
              </a:rPr>
              <a:t>Frank Jackson: </a:t>
            </a:r>
          </a:p>
          <a:p>
            <a:r>
              <a:rPr lang="en-US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knowledge of physical reality does not on its own add up to knowledge of mental reality. </a:t>
            </a:r>
          </a:p>
          <a:p>
            <a:r>
              <a:rPr lang="en-US" sz="4800" b="1" dirty="0" smtClean="0">
                <a:solidFill>
                  <a:srgbClr val="C00000"/>
                </a:solidFill>
              </a:rPr>
              <a:t>Example of far future neuroscientist, Mary.</a:t>
            </a:r>
          </a:p>
        </p:txBody>
      </p:sp>
    </p:spTree>
    <p:extLst>
      <p:ext uri="{BB962C8B-B14F-4D97-AF65-F5344CB8AC3E}">
        <p14:creationId xmlns:p14="http://schemas.microsoft.com/office/powerpoint/2010/main" val="75503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Thomas Nagel’s example: Bats</a:t>
            </a:r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b="1" dirty="0" smtClean="0">
                <a:solidFill>
                  <a:schemeClr val="bg2">
                    <a:lumMod val="10000"/>
                  </a:schemeClr>
                </a:solidFill>
              </a:rPr>
              <a:t>Science gives us only the objective, third-person facts about any phenomenon, leaving aside any aspect tied to a particular point of view. It is only from the particular, subjective point of view of a bat that a bat’s experiences can be understood. </a:t>
            </a:r>
            <a:r>
              <a:rPr lang="en-US" sz="3800" b="1" dirty="0" err="1" smtClean="0">
                <a:solidFill>
                  <a:schemeClr val="bg2">
                    <a:lumMod val="10000"/>
                  </a:schemeClr>
                </a:solidFill>
              </a:rPr>
              <a:t>Mateialistic</a:t>
            </a:r>
            <a:r>
              <a:rPr lang="en-US" sz="3800" b="1" dirty="0" smtClean="0">
                <a:solidFill>
                  <a:schemeClr val="bg2">
                    <a:lumMod val="10000"/>
                  </a:schemeClr>
                </a:solidFill>
              </a:rPr>
              <a:t> scientific accounts must necessarily be inadequate to capture all the facts about a bat’s consciousness.</a:t>
            </a:r>
            <a:endParaRPr lang="en-US" sz="3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00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Responses to the knowledge argument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First person phenomena &amp; Third person  phenomena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 smtClean="0"/>
              <a:t>Information, Knowledge &amp; Wisdom</a:t>
            </a:r>
          </a:p>
          <a:p>
            <a:pPr marL="0" indent="0">
              <a:buNone/>
            </a:pPr>
            <a:endParaRPr lang="en-US" sz="3600" b="1" dirty="0"/>
          </a:p>
          <a:p>
            <a:pPr marL="0" indent="0">
              <a:buNone/>
            </a:pPr>
            <a:r>
              <a:rPr lang="en-US" sz="3600" b="1" dirty="0" smtClean="0"/>
              <a:t>Is the analysis of experience from outside and from inside, identical? No, that is intuitively implausible.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3301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Paul </a:t>
            </a:r>
            <a:r>
              <a:rPr lang="en-US" dirty="0" err="1" smtClean="0">
                <a:solidFill>
                  <a:srgbClr val="FFFF00"/>
                </a:solidFill>
              </a:rPr>
              <a:t>Churchland’s</a:t>
            </a:r>
            <a:r>
              <a:rPr lang="en-US" dirty="0" smtClean="0">
                <a:solidFill>
                  <a:srgbClr val="FFFF00"/>
                </a:solidFill>
              </a:rPr>
              <a:t> criticism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 err="1" smtClean="0">
                <a:solidFill>
                  <a:srgbClr val="002060"/>
                </a:solidFill>
              </a:rPr>
              <a:t>Russellean</a:t>
            </a:r>
            <a:r>
              <a:rPr lang="en-US" sz="5400" b="1" dirty="0" smtClean="0">
                <a:solidFill>
                  <a:srgbClr val="002060"/>
                </a:solidFill>
              </a:rPr>
              <a:t> distinction between </a:t>
            </a:r>
          </a:p>
          <a:p>
            <a:pPr marL="0" indent="0">
              <a:buNone/>
            </a:pPr>
            <a:r>
              <a:rPr lang="en-US" sz="6000" b="1" dirty="0" smtClean="0">
                <a:solidFill>
                  <a:srgbClr val="002060"/>
                </a:solidFill>
              </a:rPr>
              <a:t>‘</a:t>
            </a:r>
            <a:r>
              <a:rPr lang="en-US" sz="6000" b="1" dirty="0" err="1" smtClean="0">
                <a:solidFill>
                  <a:srgbClr val="002060"/>
                </a:solidFill>
              </a:rPr>
              <a:t>knowldege</a:t>
            </a:r>
            <a:r>
              <a:rPr lang="en-US" sz="6000" b="1" dirty="0" smtClean="0">
                <a:solidFill>
                  <a:srgbClr val="002060"/>
                </a:solidFill>
              </a:rPr>
              <a:t> by </a:t>
            </a:r>
            <a:r>
              <a:rPr lang="en-US" sz="6000" b="1" dirty="0" err="1" smtClean="0">
                <a:solidFill>
                  <a:srgbClr val="002060"/>
                </a:solidFill>
              </a:rPr>
              <a:t>acquintance</a:t>
            </a:r>
            <a:r>
              <a:rPr lang="en-US" sz="6000" b="1" dirty="0" smtClean="0">
                <a:solidFill>
                  <a:srgbClr val="002060"/>
                </a:solidFill>
              </a:rPr>
              <a:t>’ </a:t>
            </a:r>
          </a:p>
          <a:p>
            <a:pPr marL="0" indent="0">
              <a:buNone/>
            </a:pPr>
            <a:r>
              <a:rPr lang="en-US" sz="6600" dirty="0" smtClean="0">
                <a:solidFill>
                  <a:srgbClr val="002060"/>
                </a:solidFill>
              </a:rPr>
              <a:t>and</a:t>
            </a:r>
            <a:r>
              <a:rPr lang="en-US" sz="6600" b="1" dirty="0" smtClean="0">
                <a:solidFill>
                  <a:srgbClr val="002060"/>
                </a:solidFill>
              </a:rPr>
              <a:t> </a:t>
            </a:r>
            <a:endParaRPr lang="en-US" sz="105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6000" b="1" dirty="0" smtClean="0">
                <a:solidFill>
                  <a:srgbClr val="002060"/>
                </a:solidFill>
              </a:rPr>
              <a:t>‘knowledge by description’.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53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Response to Paul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Churchland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Russell himself advocated for indirect realism on the theory of perception.</a:t>
            </a:r>
          </a:p>
          <a:p>
            <a:pPr marL="0" indent="0">
              <a:buNone/>
            </a:pPr>
            <a:endParaRPr lang="en-US" sz="12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4000" b="1" dirty="0" smtClean="0">
                <a:solidFill>
                  <a:srgbClr val="FFFF00"/>
                </a:solidFill>
              </a:rPr>
              <a:t>The rejection of Russell’s distinction insist that knowledge by acquaintance does not involve knowledge of non-physical qualia. Otherwise, there will be a problem of begging the question. 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9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David Lewis’s response: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chemeClr val="bg2">
                    <a:lumMod val="25000"/>
                  </a:schemeClr>
                </a:solidFill>
              </a:rPr>
              <a:t>New </a:t>
            </a:r>
            <a:r>
              <a:rPr lang="en-US" sz="60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knowledge</a:t>
            </a:r>
            <a:r>
              <a:rPr lang="en-US" sz="60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6000" b="1" dirty="0" smtClean="0">
                <a:solidFill>
                  <a:schemeClr val="bg2">
                    <a:lumMod val="25000"/>
                  </a:schemeClr>
                </a:solidFill>
              </a:rPr>
              <a:t>of Mary is knowledge of new </a:t>
            </a:r>
            <a:r>
              <a:rPr lang="en-US" sz="6000" b="1" i="1" dirty="0" smtClean="0">
                <a:solidFill>
                  <a:schemeClr val="bg2">
                    <a:lumMod val="25000"/>
                  </a:schemeClr>
                </a:solidFill>
              </a:rPr>
              <a:t>abilities:</a:t>
            </a:r>
            <a:r>
              <a:rPr lang="en-US" sz="6000" b="1" dirty="0" smtClean="0">
                <a:solidFill>
                  <a:schemeClr val="bg2">
                    <a:lumMod val="25000"/>
                  </a:schemeClr>
                </a:solidFill>
              </a:rPr>
              <a:t> knowledge of </a:t>
            </a:r>
            <a:r>
              <a:rPr lang="en-US" sz="6000" b="1" i="1" dirty="0" smtClean="0">
                <a:solidFill>
                  <a:schemeClr val="bg2">
                    <a:lumMod val="50000"/>
                  </a:schemeClr>
                </a:solidFill>
              </a:rPr>
              <a:t>how</a:t>
            </a:r>
            <a:r>
              <a:rPr lang="en-US" sz="6000" b="1" dirty="0" smtClean="0">
                <a:solidFill>
                  <a:schemeClr val="bg2">
                    <a:lumMod val="25000"/>
                  </a:schemeClr>
                </a:solidFill>
              </a:rPr>
              <a:t> to do something rather than knowledge </a:t>
            </a:r>
            <a:r>
              <a:rPr lang="en-US" sz="6000" b="1" i="1" dirty="0" smtClean="0">
                <a:solidFill>
                  <a:schemeClr val="bg2">
                    <a:lumMod val="50000"/>
                  </a:schemeClr>
                </a:solidFill>
              </a:rPr>
              <a:t>that</a:t>
            </a:r>
            <a:r>
              <a:rPr lang="en-US" sz="6000" b="1" dirty="0" smtClean="0">
                <a:solidFill>
                  <a:schemeClr val="bg2">
                    <a:lumMod val="25000"/>
                  </a:schemeClr>
                </a:solidFill>
              </a:rPr>
              <a:t> something is the case.</a:t>
            </a:r>
            <a:endParaRPr lang="en-US" sz="6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48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Robert van </a:t>
            </a:r>
            <a:r>
              <a:rPr lang="en-US" b="1" dirty="0" err="1" smtClean="0">
                <a:solidFill>
                  <a:schemeClr val="tx2">
                    <a:lumMod val="75000"/>
                  </a:schemeClr>
                </a:solidFill>
              </a:rPr>
              <a:t>Gulick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’ suggestion: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rgbClr val="00B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smtClean="0">
                <a:solidFill>
                  <a:srgbClr val="FFFF00"/>
                </a:solidFill>
              </a:rPr>
              <a:t>If Mary, having learned a new concept after leaving the room, is thereby also able to learn a new concept after leaving the room, is thereby also able to learn a new proposition, it would not follow that the fact that proposition describes is a fact she didn’t already know.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69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Fact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</a:rPr>
              <a:t>Fact as information and fact as knowledge</a:t>
            </a:r>
          </a:p>
          <a:p>
            <a:pPr marL="0" indent="0">
              <a:buNone/>
            </a:pPr>
            <a:endParaRPr lang="en-US" sz="18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</a:rPr>
              <a:t>Information, knowledge and wisdom: the hierarchy</a:t>
            </a:r>
            <a:endParaRPr lang="en-US" sz="6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41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306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The knowledge argument</vt:lpstr>
      <vt:lpstr>Thomas Nagel’s example: Bats</vt:lpstr>
      <vt:lpstr>Responses to the knowledge argument</vt:lpstr>
      <vt:lpstr>Paul Churchland’s criticism</vt:lpstr>
      <vt:lpstr>Response to Paul Churchland</vt:lpstr>
      <vt:lpstr>David Lewis’s response:</vt:lpstr>
      <vt:lpstr>Robert van Gulick’ suggestion:</vt:lpstr>
      <vt:lpstr>Fact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knowledge argument</dc:title>
  <dc:creator>Windows User</dc:creator>
  <cp:lastModifiedBy>Windows User</cp:lastModifiedBy>
  <cp:revision>8</cp:revision>
  <dcterms:created xsi:type="dcterms:W3CDTF">2012-07-03T02:41:45Z</dcterms:created>
  <dcterms:modified xsi:type="dcterms:W3CDTF">2012-07-03T05:25:32Z</dcterms:modified>
</cp:coreProperties>
</file>